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5"/>
  </p:notesMasterIdLst>
  <p:sldIdLst>
    <p:sldId id="258" r:id="rId2"/>
    <p:sldId id="299" r:id="rId3"/>
    <p:sldId id="260" r:id="rId4"/>
    <p:sldId id="340" r:id="rId5"/>
    <p:sldId id="336" r:id="rId6"/>
    <p:sldId id="342" r:id="rId7"/>
    <p:sldId id="343" r:id="rId8"/>
    <p:sldId id="344" r:id="rId9"/>
    <p:sldId id="361" r:id="rId10"/>
    <p:sldId id="345" r:id="rId11"/>
    <p:sldId id="346" r:id="rId12"/>
    <p:sldId id="347" r:id="rId13"/>
    <p:sldId id="348" r:id="rId14"/>
    <p:sldId id="349" r:id="rId15"/>
    <p:sldId id="350" r:id="rId16"/>
    <p:sldId id="351" r:id="rId17"/>
    <p:sldId id="352" r:id="rId18"/>
    <p:sldId id="308" r:id="rId19"/>
    <p:sldId id="341" r:id="rId20"/>
    <p:sldId id="285" r:id="rId21"/>
    <p:sldId id="328" r:id="rId22"/>
    <p:sldId id="329" r:id="rId23"/>
    <p:sldId id="330" r:id="rId24"/>
    <p:sldId id="358" r:id="rId25"/>
    <p:sldId id="332" r:id="rId26"/>
    <p:sldId id="354" r:id="rId27"/>
    <p:sldId id="356" r:id="rId28"/>
    <p:sldId id="303" r:id="rId29"/>
    <p:sldId id="353" r:id="rId30"/>
    <p:sldId id="355" r:id="rId31"/>
    <p:sldId id="357" r:id="rId32"/>
    <p:sldId id="359" r:id="rId33"/>
    <p:sldId id="311" r:id="rId34"/>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3003" initials="E" lastIdx="1" clrIdx="0">
    <p:extLst>
      <p:ext uri="{19B8F6BF-5375-455C-9EA6-DF929625EA0E}">
        <p15:presenceInfo xmlns:p15="http://schemas.microsoft.com/office/powerpoint/2012/main" userId="E3003"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BECA"/>
    <a:srgbClr val="D6D6D9"/>
    <a:srgbClr val="DADADC"/>
    <a:srgbClr val="0D93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007" autoAdjust="0"/>
  </p:normalViewPr>
  <p:slideViewPr>
    <p:cSldViewPr snapToGrid="0">
      <p:cViewPr varScale="1">
        <p:scale>
          <a:sx n="108" d="100"/>
          <a:sy n="108" d="100"/>
        </p:scale>
        <p:origin x="678"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65487E-43E0-4D64-B789-4878F67807DB}" type="datetimeFigureOut">
              <a:rPr lang="tr-TR" smtClean="0"/>
              <a:t>21.03.2022</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F769DD-2A04-40A8-BC35-6C990D3FAB31}" type="slidenum">
              <a:rPr lang="tr-TR" smtClean="0"/>
              <a:t>‹#›</a:t>
            </a:fld>
            <a:endParaRPr lang="tr-TR"/>
          </a:p>
        </p:txBody>
      </p:sp>
    </p:spTree>
    <p:extLst>
      <p:ext uri="{BB962C8B-B14F-4D97-AF65-F5344CB8AC3E}">
        <p14:creationId xmlns:p14="http://schemas.microsoft.com/office/powerpoint/2010/main" val="1267584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D1F769DD-2A04-40A8-BC35-6C990D3FAB31}" type="slidenum">
              <a:rPr lang="tr-TR" smtClean="0"/>
              <a:t>3</a:t>
            </a:fld>
            <a:endParaRPr lang="tr-TR"/>
          </a:p>
        </p:txBody>
      </p:sp>
    </p:spTree>
    <p:extLst>
      <p:ext uri="{BB962C8B-B14F-4D97-AF65-F5344CB8AC3E}">
        <p14:creationId xmlns:p14="http://schemas.microsoft.com/office/powerpoint/2010/main" val="2691647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D1F769DD-2A04-40A8-BC35-6C990D3FAB31}" type="slidenum">
              <a:rPr lang="tr-TR" smtClean="0"/>
              <a:t>12</a:t>
            </a:fld>
            <a:endParaRPr lang="tr-TR"/>
          </a:p>
        </p:txBody>
      </p:sp>
    </p:spTree>
    <p:extLst>
      <p:ext uri="{BB962C8B-B14F-4D97-AF65-F5344CB8AC3E}">
        <p14:creationId xmlns:p14="http://schemas.microsoft.com/office/powerpoint/2010/main" val="1187867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D1F769DD-2A04-40A8-BC35-6C990D3FAB31}" type="slidenum">
              <a:rPr lang="tr-TR" smtClean="0"/>
              <a:t>13</a:t>
            </a:fld>
            <a:endParaRPr lang="tr-TR"/>
          </a:p>
        </p:txBody>
      </p:sp>
    </p:spTree>
    <p:extLst>
      <p:ext uri="{BB962C8B-B14F-4D97-AF65-F5344CB8AC3E}">
        <p14:creationId xmlns:p14="http://schemas.microsoft.com/office/powerpoint/2010/main" val="512770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D1F769DD-2A04-40A8-BC35-6C990D3FAB31}" type="slidenum">
              <a:rPr lang="tr-TR" smtClean="0"/>
              <a:t>14</a:t>
            </a:fld>
            <a:endParaRPr lang="tr-TR"/>
          </a:p>
        </p:txBody>
      </p:sp>
    </p:spTree>
    <p:extLst>
      <p:ext uri="{BB962C8B-B14F-4D97-AF65-F5344CB8AC3E}">
        <p14:creationId xmlns:p14="http://schemas.microsoft.com/office/powerpoint/2010/main" val="2280183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D1F769DD-2A04-40A8-BC35-6C990D3FAB31}" type="slidenum">
              <a:rPr lang="tr-TR" smtClean="0"/>
              <a:t>15</a:t>
            </a:fld>
            <a:endParaRPr lang="tr-TR"/>
          </a:p>
        </p:txBody>
      </p:sp>
    </p:spTree>
    <p:extLst>
      <p:ext uri="{BB962C8B-B14F-4D97-AF65-F5344CB8AC3E}">
        <p14:creationId xmlns:p14="http://schemas.microsoft.com/office/powerpoint/2010/main" val="254385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D1F769DD-2A04-40A8-BC35-6C990D3FAB31}" type="slidenum">
              <a:rPr lang="tr-TR" smtClean="0"/>
              <a:t>16</a:t>
            </a:fld>
            <a:endParaRPr lang="tr-TR"/>
          </a:p>
        </p:txBody>
      </p:sp>
    </p:spTree>
    <p:extLst>
      <p:ext uri="{BB962C8B-B14F-4D97-AF65-F5344CB8AC3E}">
        <p14:creationId xmlns:p14="http://schemas.microsoft.com/office/powerpoint/2010/main" val="1630094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D1F769DD-2A04-40A8-BC35-6C990D3FAB31}" type="slidenum">
              <a:rPr lang="tr-TR" smtClean="0"/>
              <a:t>18</a:t>
            </a:fld>
            <a:endParaRPr lang="tr-TR"/>
          </a:p>
        </p:txBody>
      </p:sp>
    </p:spTree>
    <p:extLst>
      <p:ext uri="{BB962C8B-B14F-4D97-AF65-F5344CB8AC3E}">
        <p14:creationId xmlns:p14="http://schemas.microsoft.com/office/powerpoint/2010/main" val="4255339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D1F769DD-2A04-40A8-BC35-6C990D3FAB31}" type="slidenum">
              <a:rPr lang="tr-TR" smtClean="0"/>
              <a:t>24</a:t>
            </a:fld>
            <a:endParaRPr lang="tr-TR"/>
          </a:p>
        </p:txBody>
      </p:sp>
    </p:spTree>
    <p:extLst>
      <p:ext uri="{BB962C8B-B14F-4D97-AF65-F5344CB8AC3E}">
        <p14:creationId xmlns:p14="http://schemas.microsoft.com/office/powerpoint/2010/main" val="3019860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D1F769DD-2A04-40A8-BC35-6C990D3FAB31}" type="slidenum">
              <a:rPr lang="tr-TR" smtClean="0"/>
              <a:t>25</a:t>
            </a:fld>
            <a:endParaRPr lang="tr-TR"/>
          </a:p>
        </p:txBody>
      </p:sp>
    </p:spTree>
    <p:extLst>
      <p:ext uri="{BB962C8B-B14F-4D97-AF65-F5344CB8AC3E}">
        <p14:creationId xmlns:p14="http://schemas.microsoft.com/office/powerpoint/2010/main" val="2520212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D1F769DD-2A04-40A8-BC35-6C990D3FAB31}" type="slidenum">
              <a:rPr lang="tr-TR" smtClean="0"/>
              <a:t>26</a:t>
            </a:fld>
            <a:endParaRPr lang="tr-TR"/>
          </a:p>
        </p:txBody>
      </p:sp>
    </p:spTree>
    <p:extLst>
      <p:ext uri="{BB962C8B-B14F-4D97-AF65-F5344CB8AC3E}">
        <p14:creationId xmlns:p14="http://schemas.microsoft.com/office/powerpoint/2010/main" val="3961503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D1F769DD-2A04-40A8-BC35-6C990D3FAB31}" type="slidenum">
              <a:rPr lang="tr-TR" smtClean="0"/>
              <a:t>27</a:t>
            </a:fld>
            <a:endParaRPr lang="tr-TR"/>
          </a:p>
        </p:txBody>
      </p:sp>
    </p:spTree>
    <p:extLst>
      <p:ext uri="{BB962C8B-B14F-4D97-AF65-F5344CB8AC3E}">
        <p14:creationId xmlns:p14="http://schemas.microsoft.com/office/powerpoint/2010/main" val="2044548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D1F769DD-2A04-40A8-BC35-6C990D3FAB31}" type="slidenum">
              <a:rPr lang="tr-TR" smtClean="0"/>
              <a:t>4</a:t>
            </a:fld>
            <a:endParaRPr lang="tr-TR"/>
          </a:p>
        </p:txBody>
      </p:sp>
    </p:spTree>
    <p:extLst>
      <p:ext uri="{BB962C8B-B14F-4D97-AF65-F5344CB8AC3E}">
        <p14:creationId xmlns:p14="http://schemas.microsoft.com/office/powerpoint/2010/main" val="1781641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D1F769DD-2A04-40A8-BC35-6C990D3FAB31}" type="slidenum">
              <a:rPr lang="tr-TR" smtClean="0"/>
              <a:t>28</a:t>
            </a:fld>
            <a:endParaRPr lang="tr-TR"/>
          </a:p>
        </p:txBody>
      </p:sp>
    </p:spTree>
    <p:extLst>
      <p:ext uri="{BB962C8B-B14F-4D97-AF65-F5344CB8AC3E}">
        <p14:creationId xmlns:p14="http://schemas.microsoft.com/office/powerpoint/2010/main" val="33519119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D1F769DD-2A04-40A8-BC35-6C990D3FAB31}" type="slidenum">
              <a:rPr lang="tr-TR" smtClean="0"/>
              <a:t>29</a:t>
            </a:fld>
            <a:endParaRPr lang="tr-TR"/>
          </a:p>
        </p:txBody>
      </p:sp>
    </p:spTree>
    <p:extLst>
      <p:ext uri="{BB962C8B-B14F-4D97-AF65-F5344CB8AC3E}">
        <p14:creationId xmlns:p14="http://schemas.microsoft.com/office/powerpoint/2010/main" val="99722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D1F769DD-2A04-40A8-BC35-6C990D3FAB31}" type="slidenum">
              <a:rPr lang="tr-TR" smtClean="0"/>
              <a:t>30</a:t>
            </a:fld>
            <a:endParaRPr lang="tr-TR"/>
          </a:p>
        </p:txBody>
      </p:sp>
    </p:spTree>
    <p:extLst>
      <p:ext uri="{BB962C8B-B14F-4D97-AF65-F5344CB8AC3E}">
        <p14:creationId xmlns:p14="http://schemas.microsoft.com/office/powerpoint/2010/main" val="1514435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D1F769DD-2A04-40A8-BC35-6C990D3FAB31}" type="slidenum">
              <a:rPr lang="tr-TR" smtClean="0"/>
              <a:t>31</a:t>
            </a:fld>
            <a:endParaRPr lang="tr-TR"/>
          </a:p>
        </p:txBody>
      </p:sp>
    </p:spTree>
    <p:extLst>
      <p:ext uri="{BB962C8B-B14F-4D97-AF65-F5344CB8AC3E}">
        <p14:creationId xmlns:p14="http://schemas.microsoft.com/office/powerpoint/2010/main" val="12113448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D1F769DD-2A04-40A8-BC35-6C990D3FAB31}" type="slidenum">
              <a:rPr lang="tr-TR" smtClean="0"/>
              <a:t>32</a:t>
            </a:fld>
            <a:endParaRPr lang="tr-TR"/>
          </a:p>
        </p:txBody>
      </p:sp>
    </p:spTree>
    <p:extLst>
      <p:ext uri="{BB962C8B-B14F-4D97-AF65-F5344CB8AC3E}">
        <p14:creationId xmlns:p14="http://schemas.microsoft.com/office/powerpoint/2010/main" val="4001973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D1F769DD-2A04-40A8-BC35-6C990D3FAB31}" type="slidenum">
              <a:rPr lang="tr-TR" smtClean="0"/>
              <a:t>33</a:t>
            </a:fld>
            <a:endParaRPr lang="tr-TR"/>
          </a:p>
        </p:txBody>
      </p:sp>
    </p:spTree>
    <p:extLst>
      <p:ext uri="{BB962C8B-B14F-4D97-AF65-F5344CB8AC3E}">
        <p14:creationId xmlns:p14="http://schemas.microsoft.com/office/powerpoint/2010/main" val="1292070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D1F769DD-2A04-40A8-BC35-6C990D3FAB31}" type="slidenum">
              <a:rPr lang="tr-TR" smtClean="0"/>
              <a:t>5</a:t>
            </a:fld>
            <a:endParaRPr lang="tr-TR"/>
          </a:p>
        </p:txBody>
      </p:sp>
    </p:spTree>
    <p:extLst>
      <p:ext uri="{BB962C8B-B14F-4D97-AF65-F5344CB8AC3E}">
        <p14:creationId xmlns:p14="http://schemas.microsoft.com/office/powerpoint/2010/main" val="618612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D1F769DD-2A04-40A8-BC35-6C990D3FAB31}" type="slidenum">
              <a:rPr lang="tr-TR" smtClean="0"/>
              <a:t>6</a:t>
            </a:fld>
            <a:endParaRPr lang="tr-TR"/>
          </a:p>
        </p:txBody>
      </p:sp>
    </p:spTree>
    <p:extLst>
      <p:ext uri="{BB962C8B-B14F-4D97-AF65-F5344CB8AC3E}">
        <p14:creationId xmlns:p14="http://schemas.microsoft.com/office/powerpoint/2010/main" val="1730273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D1F769DD-2A04-40A8-BC35-6C990D3FAB31}" type="slidenum">
              <a:rPr lang="tr-TR" smtClean="0"/>
              <a:t>7</a:t>
            </a:fld>
            <a:endParaRPr lang="tr-TR"/>
          </a:p>
        </p:txBody>
      </p:sp>
    </p:spTree>
    <p:extLst>
      <p:ext uri="{BB962C8B-B14F-4D97-AF65-F5344CB8AC3E}">
        <p14:creationId xmlns:p14="http://schemas.microsoft.com/office/powerpoint/2010/main" val="1469272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VA: Bu sayfadan sonra bir sayfa eklenmeli ve </a:t>
            </a:r>
            <a:r>
              <a:rPr lang="tr-TR" dirty="0" err="1"/>
              <a:t>konvan</a:t>
            </a:r>
            <a:r>
              <a:rPr lang="tr-TR" dirty="0"/>
              <a:t> </a:t>
            </a:r>
            <a:r>
              <a:rPr lang="tr-TR" dirty="0" err="1"/>
              <a:t>siyonel</a:t>
            </a:r>
            <a:r>
              <a:rPr lang="tr-TR" dirty="0"/>
              <a:t> </a:t>
            </a:r>
            <a:r>
              <a:rPr lang="tr-TR" dirty="0" err="1"/>
              <a:t>push</a:t>
            </a:r>
            <a:r>
              <a:rPr lang="tr-TR" dirty="0"/>
              <a:t> </a:t>
            </a:r>
            <a:r>
              <a:rPr lang="tr-TR" dirty="0" err="1"/>
              <a:t>buttonlar</a:t>
            </a:r>
            <a:r>
              <a:rPr lang="tr-TR" dirty="0"/>
              <a:t> ile de otomasyon kontrolüne değinilmeli</a:t>
            </a:r>
          </a:p>
          <a:p>
            <a:r>
              <a:rPr lang="tr-TR" dirty="0"/>
              <a:t>2. Bir yeni sayfadan genel özellikler listelenebilir:</a:t>
            </a:r>
          </a:p>
          <a:p>
            <a:r>
              <a:rPr lang="tr-TR" dirty="0"/>
              <a:t>Asansörü kata çağırma</a:t>
            </a:r>
          </a:p>
          <a:p>
            <a:r>
              <a:rPr lang="tr-TR" dirty="0" err="1"/>
              <a:t>Subasma</a:t>
            </a:r>
            <a:r>
              <a:rPr lang="tr-TR" dirty="0"/>
              <a:t> </a:t>
            </a:r>
            <a:r>
              <a:rPr lang="tr-TR" dirty="0" err="1"/>
              <a:t>vb</a:t>
            </a:r>
            <a:r>
              <a:rPr lang="tr-TR" dirty="0"/>
              <a:t> </a:t>
            </a:r>
            <a:r>
              <a:rPr lang="tr-TR" dirty="0" err="1"/>
              <a:t>dedektörlerin</a:t>
            </a:r>
            <a:r>
              <a:rPr lang="tr-TR" dirty="0"/>
              <a:t> panele direk bağlanması</a:t>
            </a:r>
          </a:p>
          <a:p>
            <a:endParaRPr lang="tr-TR" dirty="0"/>
          </a:p>
        </p:txBody>
      </p:sp>
      <p:sp>
        <p:nvSpPr>
          <p:cNvPr id="4" name="Slide Number Placeholder 3"/>
          <p:cNvSpPr>
            <a:spLocks noGrp="1"/>
          </p:cNvSpPr>
          <p:nvPr>
            <p:ph type="sldNum" sz="quarter" idx="5"/>
          </p:nvPr>
        </p:nvSpPr>
        <p:spPr/>
        <p:txBody>
          <a:bodyPr/>
          <a:lstStyle/>
          <a:p>
            <a:fld id="{D1F769DD-2A04-40A8-BC35-6C990D3FAB31}" type="slidenum">
              <a:rPr lang="tr-TR" smtClean="0"/>
              <a:t>8</a:t>
            </a:fld>
            <a:endParaRPr lang="tr-TR"/>
          </a:p>
        </p:txBody>
      </p:sp>
    </p:spTree>
    <p:extLst>
      <p:ext uri="{BB962C8B-B14F-4D97-AF65-F5344CB8AC3E}">
        <p14:creationId xmlns:p14="http://schemas.microsoft.com/office/powerpoint/2010/main" val="2777799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D1F769DD-2A04-40A8-BC35-6C990D3FAB31}" type="slidenum">
              <a:rPr lang="tr-TR" smtClean="0"/>
              <a:t>9</a:t>
            </a:fld>
            <a:endParaRPr lang="tr-TR"/>
          </a:p>
        </p:txBody>
      </p:sp>
    </p:spTree>
    <p:extLst>
      <p:ext uri="{BB962C8B-B14F-4D97-AF65-F5344CB8AC3E}">
        <p14:creationId xmlns:p14="http://schemas.microsoft.com/office/powerpoint/2010/main" val="3259421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D1F769DD-2A04-40A8-BC35-6C990D3FAB31}" type="slidenum">
              <a:rPr lang="tr-TR" smtClean="0"/>
              <a:t>10</a:t>
            </a:fld>
            <a:endParaRPr lang="tr-TR"/>
          </a:p>
        </p:txBody>
      </p:sp>
    </p:spTree>
    <p:extLst>
      <p:ext uri="{BB962C8B-B14F-4D97-AF65-F5344CB8AC3E}">
        <p14:creationId xmlns:p14="http://schemas.microsoft.com/office/powerpoint/2010/main" val="371496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D1F769DD-2A04-40A8-BC35-6C990D3FAB31}" type="slidenum">
              <a:rPr lang="tr-TR" smtClean="0"/>
              <a:t>11</a:t>
            </a:fld>
            <a:endParaRPr lang="tr-TR"/>
          </a:p>
        </p:txBody>
      </p:sp>
    </p:spTree>
    <p:extLst>
      <p:ext uri="{BB962C8B-B14F-4D97-AF65-F5344CB8AC3E}">
        <p14:creationId xmlns:p14="http://schemas.microsoft.com/office/powerpoint/2010/main" val="2899989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914400" y="2130426"/>
            <a:ext cx="10363200" cy="1470025"/>
          </a:xfrm>
        </p:spPr>
        <p:txBody>
          <a:bodyPr/>
          <a:lstStyle/>
          <a:p>
            <a:r>
              <a:rPr lang="tr-TR"/>
              <a:t>Asıl başlık stili için tıklatın</a:t>
            </a:r>
          </a:p>
        </p:txBody>
      </p:sp>
      <p:sp>
        <p:nvSpPr>
          <p:cNvPr id="3" name="2 Alt Başlık"/>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3 Veri Yer Tutucusu"/>
          <p:cNvSpPr>
            <a:spLocks noGrp="1"/>
          </p:cNvSpPr>
          <p:nvPr>
            <p:ph type="dt" sz="half" idx="10"/>
          </p:nvPr>
        </p:nvSpPr>
        <p:spPr/>
        <p:txBody>
          <a:bodyPr/>
          <a:lstStyle/>
          <a:p>
            <a:fld id="{92156CF8-A623-45F5-A886-619510611465}" type="datetime1">
              <a:rPr lang="tr-TR" smtClean="0">
                <a:solidFill>
                  <a:prstClr val="black">
                    <a:tint val="75000"/>
                  </a:prstClr>
                </a:solidFill>
              </a:rPr>
              <a:t>21.03.2022</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r>
              <a:rPr lang="tr-TR">
                <a:solidFill>
                  <a:prstClr val="black">
                    <a:tint val="75000"/>
                  </a:prstClr>
                </a:solidFill>
              </a:rPr>
              <a:t>www.interra.com.tr</a:t>
            </a:r>
          </a:p>
        </p:txBody>
      </p:sp>
      <p:sp>
        <p:nvSpPr>
          <p:cNvPr id="6" name="5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355216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3ED4EE0A-6150-400A-98E0-122EC3268AE0}" type="datetime1">
              <a:rPr lang="tr-TR" smtClean="0">
                <a:solidFill>
                  <a:prstClr val="black">
                    <a:tint val="75000"/>
                  </a:prstClr>
                </a:solidFill>
              </a:rPr>
              <a:t>21.03.2022</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r>
              <a:rPr lang="tr-TR">
                <a:solidFill>
                  <a:prstClr val="black">
                    <a:tint val="75000"/>
                  </a:prstClr>
                </a:solidFill>
              </a:rPr>
              <a:t>www.interra.com.tr</a:t>
            </a:r>
          </a:p>
        </p:txBody>
      </p:sp>
      <p:sp>
        <p:nvSpPr>
          <p:cNvPr id="6" name="5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598242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8839200" y="274639"/>
            <a:ext cx="2743200" cy="5851525"/>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609600" y="274639"/>
            <a:ext cx="80264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FE62F376-DD10-4A87-8214-1574FFD16CFB}" type="datetime1">
              <a:rPr lang="tr-TR" smtClean="0">
                <a:solidFill>
                  <a:prstClr val="black">
                    <a:tint val="75000"/>
                  </a:prstClr>
                </a:solidFill>
              </a:rPr>
              <a:t>21.03.2022</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r>
              <a:rPr lang="tr-TR">
                <a:solidFill>
                  <a:prstClr val="black">
                    <a:tint val="75000"/>
                  </a:prstClr>
                </a:solidFill>
              </a:rPr>
              <a:t>www.interra.com.tr</a:t>
            </a:r>
          </a:p>
        </p:txBody>
      </p:sp>
      <p:sp>
        <p:nvSpPr>
          <p:cNvPr id="6" name="5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895678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1510D63E-E11A-4171-827C-49DCADCFBD28}" type="datetime1">
              <a:rPr lang="tr-TR" smtClean="0">
                <a:solidFill>
                  <a:prstClr val="black">
                    <a:tint val="75000"/>
                  </a:prstClr>
                </a:solidFill>
              </a:rPr>
              <a:t>21.03.2022</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r>
              <a:rPr lang="tr-TR">
                <a:solidFill>
                  <a:prstClr val="black">
                    <a:tint val="75000"/>
                  </a:prstClr>
                </a:solidFill>
              </a:rPr>
              <a:t>www.interra.com.tr</a:t>
            </a:r>
          </a:p>
        </p:txBody>
      </p:sp>
      <p:sp>
        <p:nvSpPr>
          <p:cNvPr id="6" name="5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197386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963084" y="4406901"/>
            <a:ext cx="10363200" cy="1362075"/>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3 Veri Yer Tutucusu"/>
          <p:cNvSpPr>
            <a:spLocks noGrp="1"/>
          </p:cNvSpPr>
          <p:nvPr>
            <p:ph type="dt" sz="half" idx="10"/>
          </p:nvPr>
        </p:nvSpPr>
        <p:spPr/>
        <p:txBody>
          <a:bodyPr/>
          <a:lstStyle/>
          <a:p>
            <a:fld id="{BDBF852F-DDB8-49F4-8B9A-F5B5A4244F4E}" type="datetime1">
              <a:rPr lang="tr-TR" smtClean="0">
                <a:solidFill>
                  <a:prstClr val="black">
                    <a:tint val="75000"/>
                  </a:prstClr>
                </a:solidFill>
              </a:rPr>
              <a:t>21.03.2022</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r>
              <a:rPr lang="tr-TR">
                <a:solidFill>
                  <a:prstClr val="black">
                    <a:tint val="75000"/>
                  </a:prstClr>
                </a:solidFill>
              </a:rPr>
              <a:t>www.interra.com.tr</a:t>
            </a:r>
          </a:p>
        </p:txBody>
      </p:sp>
      <p:sp>
        <p:nvSpPr>
          <p:cNvPr id="6" name="5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555603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Veri Yer Tutucusu"/>
          <p:cNvSpPr>
            <a:spLocks noGrp="1"/>
          </p:cNvSpPr>
          <p:nvPr>
            <p:ph type="dt" sz="half" idx="10"/>
          </p:nvPr>
        </p:nvSpPr>
        <p:spPr/>
        <p:txBody>
          <a:bodyPr/>
          <a:lstStyle/>
          <a:p>
            <a:fld id="{39470D48-070C-4D6D-B2B0-5AD17E6E3EFC}" type="datetime1">
              <a:rPr lang="tr-TR" smtClean="0">
                <a:solidFill>
                  <a:prstClr val="black">
                    <a:tint val="75000"/>
                  </a:prstClr>
                </a:solidFill>
              </a:rPr>
              <a:t>21.03.2022</a:t>
            </a:fld>
            <a:endParaRPr lang="tr-TR">
              <a:solidFill>
                <a:prstClr val="black">
                  <a:tint val="75000"/>
                </a:prstClr>
              </a:solidFill>
            </a:endParaRPr>
          </a:p>
        </p:txBody>
      </p:sp>
      <p:sp>
        <p:nvSpPr>
          <p:cNvPr id="6" name="5 Altbilgi Yer Tutucusu"/>
          <p:cNvSpPr>
            <a:spLocks noGrp="1"/>
          </p:cNvSpPr>
          <p:nvPr>
            <p:ph type="ftr" sz="quarter" idx="11"/>
          </p:nvPr>
        </p:nvSpPr>
        <p:spPr/>
        <p:txBody>
          <a:bodyPr/>
          <a:lstStyle/>
          <a:p>
            <a:r>
              <a:rPr lang="tr-TR">
                <a:solidFill>
                  <a:prstClr val="black">
                    <a:tint val="75000"/>
                  </a:prstClr>
                </a:solidFill>
              </a:rPr>
              <a:t>www.interra.com.tr</a:t>
            </a:r>
          </a:p>
        </p:txBody>
      </p:sp>
      <p:sp>
        <p:nvSpPr>
          <p:cNvPr id="7" name="6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361258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6 Veri Yer Tutucusu"/>
          <p:cNvSpPr>
            <a:spLocks noGrp="1"/>
          </p:cNvSpPr>
          <p:nvPr>
            <p:ph type="dt" sz="half" idx="10"/>
          </p:nvPr>
        </p:nvSpPr>
        <p:spPr/>
        <p:txBody>
          <a:bodyPr/>
          <a:lstStyle/>
          <a:p>
            <a:fld id="{2879EDEC-55B0-49DD-A147-35FCCDF3A775}" type="datetime1">
              <a:rPr lang="tr-TR" smtClean="0">
                <a:solidFill>
                  <a:prstClr val="black">
                    <a:tint val="75000"/>
                  </a:prstClr>
                </a:solidFill>
              </a:rPr>
              <a:t>21.03.2022</a:t>
            </a:fld>
            <a:endParaRPr lang="tr-TR">
              <a:solidFill>
                <a:prstClr val="black">
                  <a:tint val="75000"/>
                </a:prstClr>
              </a:solidFill>
            </a:endParaRPr>
          </a:p>
        </p:txBody>
      </p:sp>
      <p:sp>
        <p:nvSpPr>
          <p:cNvPr id="8" name="7 Altbilgi Yer Tutucusu"/>
          <p:cNvSpPr>
            <a:spLocks noGrp="1"/>
          </p:cNvSpPr>
          <p:nvPr>
            <p:ph type="ftr" sz="quarter" idx="11"/>
          </p:nvPr>
        </p:nvSpPr>
        <p:spPr/>
        <p:txBody>
          <a:bodyPr/>
          <a:lstStyle/>
          <a:p>
            <a:r>
              <a:rPr lang="tr-TR">
                <a:solidFill>
                  <a:prstClr val="black">
                    <a:tint val="75000"/>
                  </a:prstClr>
                </a:solidFill>
              </a:rPr>
              <a:t>www.interra.com.tr</a:t>
            </a:r>
          </a:p>
        </p:txBody>
      </p:sp>
      <p:sp>
        <p:nvSpPr>
          <p:cNvPr id="9" name="8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32597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Veri Yer Tutucusu"/>
          <p:cNvSpPr>
            <a:spLocks noGrp="1"/>
          </p:cNvSpPr>
          <p:nvPr>
            <p:ph type="dt" sz="half" idx="10"/>
          </p:nvPr>
        </p:nvSpPr>
        <p:spPr/>
        <p:txBody>
          <a:bodyPr/>
          <a:lstStyle/>
          <a:p>
            <a:fld id="{E83CA398-7976-491B-80B1-1C67408FA8C9}" type="datetime1">
              <a:rPr lang="tr-TR" smtClean="0">
                <a:solidFill>
                  <a:prstClr val="black">
                    <a:tint val="75000"/>
                  </a:prstClr>
                </a:solidFill>
              </a:rPr>
              <a:t>21.03.2022</a:t>
            </a:fld>
            <a:endParaRPr lang="tr-TR">
              <a:solidFill>
                <a:prstClr val="black">
                  <a:tint val="75000"/>
                </a:prstClr>
              </a:solidFill>
            </a:endParaRPr>
          </a:p>
        </p:txBody>
      </p:sp>
      <p:sp>
        <p:nvSpPr>
          <p:cNvPr id="4" name="3 Altbilgi Yer Tutucusu"/>
          <p:cNvSpPr>
            <a:spLocks noGrp="1"/>
          </p:cNvSpPr>
          <p:nvPr>
            <p:ph type="ftr" sz="quarter" idx="11"/>
          </p:nvPr>
        </p:nvSpPr>
        <p:spPr/>
        <p:txBody>
          <a:bodyPr/>
          <a:lstStyle/>
          <a:p>
            <a:r>
              <a:rPr lang="tr-TR">
                <a:solidFill>
                  <a:prstClr val="black">
                    <a:tint val="75000"/>
                  </a:prstClr>
                </a:solidFill>
              </a:rPr>
              <a:t>www.interra.com.tr</a:t>
            </a:r>
          </a:p>
        </p:txBody>
      </p:sp>
      <p:sp>
        <p:nvSpPr>
          <p:cNvPr id="5" name="4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97459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C32D507D-FA8B-4236-B235-A27138EDA3B1}" type="datetime1">
              <a:rPr lang="tr-TR" smtClean="0">
                <a:solidFill>
                  <a:prstClr val="black">
                    <a:tint val="75000"/>
                  </a:prstClr>
                </a:solidFill>
              </a:rPr>
              <a:t>21.03.2022</a:t>
            </a:fld>
            <a:endParaRPr lang="tr-TR">
              <a:solidFill>
                <a:prstClr val="black">
                  <a:tint val="75000"/>
                </a:prstClr>
              </a:solidFill>
            </a:endParaRPr>
          </a:p>
        </p:txBody>
      </p:sp>
      <p:sp>
        <p:nvSpPr>
          <p:cNvPr id="3" name="2 Altbilgi Yer Tutucusu"/>
          <p:cNvSpPr>
            <a:spLocks noGrp="1"/>
          </p:cNvSpPr>
          <p:nvPr>
            <p:ph type="ftr" sz="quarter" idx="11"/>
          </p:nvPr>
        </p:nvSpPr>
        <p:spPr/>
        <p:txBody>
          <a:bodyPr/>
          <a:lstStyle/>
          <a:p>
            <a:r>
              <a:rPr lang="tr-TR">
                <a:solidFill>
                  <a:prstClr val="black">
                    <a:tint val="75000"/>
                  </a:prstClr>
                </a:solidFill>
              </a:rPr>
              <a:t>www.interra.com.tr</a:t>
            </a:r>
          </a:p>
        </p:txBody>
      </p:sp>
      <p:sp>
        <p:nvSpPr>
          <p:cNvPr id="4" name="3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720672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01" y="273050"/>
            <a:ext cx="4011084" cy="1162050"/>
          </a:xfr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B1A5D082-68A6-4D78-8FAD-FEA2E77BC7CC}" type="datetime1">
              <a:rPr lang="tr-TR" smtClean="0">
                <a:solidFill>
                  <a:prstClr val="black">
                    <a:tint val="75000"/>
                  </a:prstClr>
                </a:solidFill>
              </a:rPr>
              <a:t>21.03.2022</a:t>
            </a:fld>
            <a:endParaRPr lang="tr-TR">
              <a:solidFill>
                <a:prstClr val="black">
                  <a:tint val="75000"/>
                </a:prstClr>
              </a:solidFill>
            </a:endParaRPr>
          </a:p>
        </p:txBody>
      </p:sp>
      <p:sp>
        <p:nvSpPr>
          <p:cNvPr id="6" name="5 Altbilgi Yer Tutucusu"/>
          <p:cNvSpPr>
            <a:spLocks noGrp="1"/>
          </p:cNvSpPr>
          <p:nvPr>
            <p:ph type="ftr" sz="quarter" idx="11"/>
          </p:nvPr>
        </p:nvSpPr>
        <p:spPr/>
        <p:txBody>
          <a:bodyPr/>
          <a:lstStyle/>
          <a:p>
            <a:r>
              <a:rPr lang="tr-TR">
                <a:solidFill>
                  <a:prstClr val="black">
                    <a:tint val="75000"/>
                  </a:prstClr>
                </a:solidFill>
              </a:rPr>
              <a:t>www.interra.com.tr</a:t>
            </a:r>
          </a:p>
        </p:txBody>
      </p:sp>
      <p:sp>
        <p:nvSpPr>
          <p:cNvPr id="7" name="6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694550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2389717" y="4800600"/>
            <a:ext cx="7315200" cy="566738"/>
          </a:xfr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A631BEEC-4ECF-4C17-AA3D-D2043CC6BA5D}" type="datetime1">
              <a:rPr lang="tr-TR" smtClean="0">
                <a:solidFill>
                  <a:prstClr val="black">
                    <a:tint val="75000"/>
                  </a:prstClr>
                </a:solidFill>
              </a:rPr>
              <a:t>21.03.2022</a:t>
            </a:fld>
            <a:endParaRPr lang="tr-TR">
              <a:solidFill>
                <a:prstClr val="black">
                  <a:tint val="75000"/>
                </a:prstClr>
              </a:solidFill>
            </a:endParaRPr>
          </a:p>
        </p:txBody>
      </p:sp>
      <p:sp>
        <p:nvSpPr>
          <p:cNvPr id="6" name="5 Altbilgi Yer Tutucusu"/>
          <p:cNvSpPr>
            <a:spLocks noGrp="1"/>
          </p:cNvSpPr>
          <p:nvPr>
            <p:ph type="ftr" sz="quarter" idx="11"/>
          </p:nvPr>
        </p:nvSpPr>
        <p:spPr/>
        <p:txBody>
          <a:bodyPr/>
          <a:lstStyle/>
          <a:p>
            <a:r>
              <a:rPr lang="tr-TR">
                <a:solidFill>
                  <a:prstClr val="black">
                    <a:tint val="75000"/>
                  </a:prstClr>
                </a:solidFill>
              </a:rPr>
              <a:t>www.interra.com.tr</a:t>
            </a:r>
          </a:p>
        </p:txBody>
      </p:sp>
      <p:sp>
        <p:nvSpPr>
          <p:cNvPr id="7" name="6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480169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tr-TR"/>
              <a:t>Asıl başlık stili için tıklatın</a:t>
            </a:r>
          </a:p>
        </p:txBody>
      </p:sp>
      <p:sp>
        <p:nvSpPr>
          <p:cNvPr id="3" name="2 Metin Yer Tutucusu"/>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CF6446-8A92-4DBE-A5E9-990A923940DE}" type="datetime1">
              <a:rPr lang="tr-TR" smtClean="0">
                <a:solidFill>
                  <a:prstClr val="black">
                    <a:tint val="75000"/>
                  </a:prstClr>
                </a:solidFill>
              </a:rPr>
              <a:t>21.03.2022</a:t>
            </a:fld>
            <a:endParaRPr lang="tr-TR">
              <a:solidFill>
                <a:prstClr val="black">
                  <a:tint val="75000"/>
                </a:prstClr>
              </a:solidFill>
            </a:endParaRPr>
          </a:p>
        </p:txBody>
      </p:sp>
      <p:sp>
        <p:nvSpPr>
          <p:cNvPr id="5" name="4 Altbilgi Yer Tutucusu"/>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a:solidFill>
                  <a:prstClr val="black">
                    <a:tint val="75000"/>
                  </a:prstClr>
                </a:solidFill>
              </a:rPr>
              <a:t>www.interra.com.tr</a:t>
            </a:r>
          </a:p>
        </p:txBody>
      </p:sp>
      <p:sp>
        <p:nvSpPr>
          <p:cNvPr id="6" name="5 Slayt Numarası Yer Tutucusu"/>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2775528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jpeg"/><Relationship Id="rId3" Type="http://schemas.openxmlformats.org/officeDocument/2006/relationships/image" Target="../media/image32.jpg"/><Relationship Id="rId7" Type="http://schemas.openxmlformats.org/officeDocument/2006/relationships/image" Target="../media/image36.svg"/><Relationship Id="rId12" Type="http://schemas.openxmlformats.org/officeDocument/2006/relationships/image" Target="../media/image41.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jpeg"/><Relationship Id="rId5" Type="http://schemas.openxmlformats.org/officeDocument/2006/relationships/image" Target="../media/image34.jpg"/><Relationship Id="rId10" Type="http://schemas.openxmlformats.org/officeDocument/2006/relationships/image" Target="../media/image39.jpeg"/><Relationship Id="rId4" Type="http://schemas.openxmlformats.org/officeDocument/2006/relationships/image" Target="../media/image33.jpg"/><Relationship Id="rId9" Type="http://schemas.openxmlformats.org/officeDocument/2006/relationships/image" Target="../media/image38.png"/><Relationship Id="rId1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4.png"/><Relationship Id="rId7"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56.jpeg"/></Relationships>
</file>

<file path=ppt/slides/_rels/slide2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png"/><Relationship Id="rId7"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14E56"/>
        </a:solidFill>
        <a:effectLst/>
      </p:bgPr>
    </p:bg>
    <p:spTree>
      <p:nvGrpSpPr>
        <p:cNvPr id="1" name=""/>
        <p:cNvGrpSpPr/>
        <p:nvPr/>
      </p:nvGrpSpPr>
      <p:grpSpPr>
        <a:xfrm>
          <a:off x="0" y="0"/>
          <a:ext cx="0" cy="0"/>
          <a:chOff x="0" y="0"/>
          <a:chExt cx="0" cy="0"/>
        </a:xfrm>
      </p:grpSpPr>
      <p:sp>
        <p:nvSpPr>
          <p:cNvPr id="5" name="Alt Başlık 4"/>
          <p:cNvSpPr>
            <a:spLocks noGrp="1"/>
          </p:cNvSpPr>
          <p:nvPr>
            <p:ph type="subTitle" idx="1"/>
          </p:nvPr>
        </p:nvSpPr>
        <p:spPr>
          <a:xfrm>
            <a:off x="1828799" y="6199094"/>
            <a:ext cx="8534400" cy="1752600"/>
          </a:xfrm>
        </p:spPr>
        <p:txBody>
          <a:bodyPr/>
          <a:lstStyle/>
          <a:p>
            <a:r>
              <a:rPr lang="tr-TR" dirty="0"/>
              <a:t>www.interra.com.tr</a:t>
            </a:r>
          </a:p>
        </p:txBody>
      </p:sp>
      <p:pic>
        <p:nvPicPr>
          <p:cNvPr id="6" name="Resim 5">
            <a:extLst>
              <a:ext uri="{FF2B5EF4-FFF2-40B4-BE49-F238E27FC236}">
                <a16:creationId xmlns:a16="http://schemas.microsoft.com/office/drawing/2014/main" id="{130A9AD5-12A0-469A-A334-CE27982BFE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2733" y="2242430"/>
            <a:ext cx="6446533" cy="1853188"/>
          </a:xfrm>
          <a:prstGeom prst="rect">
            <a:avLst/>
          </a:prstGeom>
        </p:spPr>
      </p:pic>
    </p:spTree>
    <p:extLst>
      <p:ext uri="{BB962C8B-B14F-4D97-AF65-F5344CB8AC3E}">
        <p14:creationId xmlns:p14="http://schemas.microsoft.com/office/powerpoint/2010/main" val="2852579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 6">
            <a:extLst>
              <a:ext uri="{FF2B5EF4-FFF2-40B4-BE49-F238E27FC236}">
                <a16:creationId xmlns:a16="http://schemas.microsoft.com/office/drawing/2014/main" id="{A668768E-50FC-4B63-9837-0607FDEE441C}"/>
              </a:ext>
            </a:extLst>
          </p:cNvPr>
          <p:cNvGrpSpPr/>
          <p:nvPr/>
        </p:nvGrpSpPr>
        <p:grpSpPr>
          <a:xfrm>
            <a:off x="0" y="-468"/>
            <a:ext cx="12191999" cy="722816"/>
            <a:chOff x="0" y="1"/>
            <a:chExt cx="12191999" cy="722816"/>
          </a:xfrm>
        </p:grpSpPr>
        <p:sp>
          <p:nvSpPr>
            <p:cNvPr id="6" name="Dikdörtgen 5">
              <a:extLst>
                <a:ext uri="{FF2B5EF4-FFF2-40B4-BE49-F238E27FC236}">
                  <a16:creationId xmlns:a16="http://schemas.microsoft.com/office/drawing/2014/main" id="{9EE49851-87F1-4B5A-BB86-83D20D3F1DF7}"/>
                </a:ext>
              </a:extLst>
            </p:cNvPr>
            <p:cNvSpPr/>
            <p:nvPr/>
          </p:nvSpPr>
          <p:spPr>
            <a:xfrm>
              <a:off x="0" y="1"/>
              <a:ext cx="12191999" cy="722816"/>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Helvetica" panose="020B0604020202020204" pitchFamily="34" charset="0"/>
                <a:cs typeface="Helvetica" panose="020B0604020202020204" pitchFamily="34" charset="0"/>
              </a:endParaRPr>
            </a:p>
          </p:txBody>
        </p:sp>
        <p:pic>
          <p:nvPicPr>
            <p:cNvPr id="7" name="Resim 3">
              <a:extLst>
                <a:ext uri="{FF2B5EF4-FFF2-40B4-BE49-F238E27FC236}">
                  <a16:creationId xmlns:a16="http://schemas.microsoft.com/office/drawing/2014/main" id="{BA8B5BA5-BCA3-473F-BC5B-056B64B40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04" y="196947"/>
              <a:ext cx="2044511" cy="341203"/>
            </a:xfrm>
            <a:prstGeom prst="rect">
              <a:avLst/>
            </a:prstGeom>
          </p:spPr>
        </p:pic>
      </p:grpSp>
      <p:sp>
        <p:nvSpPr>
          <p:cNvPr id="10" name="Footer Placeholder 3">
            <a:extLst>
              <a:ext uri="{FF2B5EF4-FFF2-40B4-BE49-F238E27FC236}">
                <a16:creationId xmlns:a16="http://schemas.microsoft.com/office/drawing/2014/main" id="{C4F8C23B-2476-42C8-B499-CFF95F7E8EA2}"/>
              </a:ext>
            </a:extLst>
          </p:cNvPr>
          <p:cNvSpPr txBox="1">
            <a:spLocks/>
          </p:cNvSpPr>
          <p:nvPr/>
        </p:nvSpPr>
        <p:spPr>
          <a:xfrm>
            <a:off x="4984340" y="6497812"/>
            <a:ext cx="3860800" cy="360188"/>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a:solidFill>
                  <a:prstClr val="black">
                    <a:tint val="75000"/>
                  </a:prstClr>
                </a:solidFill>
              </a:rPr>
              <a:t>www.interra.com.tr</a:t>
            </a:r>
            <a:endParaRPr lang="tr-TR" dirty="0">
              <a:solidFill>
                <a:prstClr val="black">
                  <a:tint val="75000"/>
                </a:prstClr>
              </a:solidFill>
            </a:endParaRPr>
          </a:p>
        </p:txBody>
      </p:sp>
      <p:pic>
        <p:nvPicPr>
          <p:cNvPr id="8" name="Resim 1">
            <a:extLst>
              <a:ext uri="{FF2B5EF4-FFF2-40B4-BE49-F238E27FC236}">
                <a16:creationId xmlns:a16="http://schemas.microsoft.com/office/drawing/2014/main" id="{9DFE9DF2-80FA-4DF1-8481-AE09061B040F}"/>
              </a:ext>
            </a:extLst>
          </p:cNvPr>
          <p:cNvPicPr>
            <a:picLocks noChangeAspect="1"/>
          </p:cNvPicPr>
          <p:nvPr/>
        </p:nvPicPr>
        <p:blipFill rotWithShape="1">
          <a:blip r:embed="rId4">
            <a:extLst>
              <a:ext uri="{28A0092B-C50C-407E-A947-70E740481C1C}">
                <a14:useLocalDpi xmlns:a14="http://schemas.microsoft.com/office/drawing/2010/main" val="0"/>
              </a:ext>
            </a:extLst>
          </a:blip>
          <a:srcRect l="3401" t="18124" r="58291" b="12992"/>
          <a:stretch/>
        </p:blipFill>
        <p:spPr>
          <a:xfrm>
            <a:off x="-1" y="695158"/>
            <a:ext cx="6096001" cy="6162842"/>
          </a:xfrm>
          <a:prstGeom prst="rect">
            <a:avLst/>
          </a:prstGeom>
        </p:spPr>
      </p:pic>
      <p:sp>
        <p:nvSpPr>
          <p:cNvPr id="11" name="Rectangle 10">
            <a:extLst>
              <a:ext uri="{FF2B5EF4-FFF2-40B4-BE49-F238E27FC236}">
                <a16:creationId xmlns:a16="http://schemas.microsoft.com/office/drawing/2014/main" id="{C720FC8E-B534-4A2C-80E6-D440B6874F8F}"/>
              </a:ext>
            </a:extLst>
          </p:cNvPr>
          <p:cNvSpPr/>
          <p:nvPr/>
        </p:nvSpPr>
        <p:spPr>
          <a:xfrm>
            <a:off x="6702070" y="1433258"/>
            <a:ext cx="4076766" cy="3565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tr-TR" dirty="0" err="1">
                <a:ln w="0"/>
                <a:effectLst>
                  <a:outerShdw blurRad="38100" dist="19050" dir="2700000" algn="tl" rotWithShape="0">
                    <a:schemeClr val="dk1">
                      <a:alpha val="40000"/>
                    </a:schemeClr>
                  </a:outerShdw>
                </a:effectLst>
              </a:rPr>
              <a:t>Concierge</a:t>
            </a:r>
            <a:r>
              <a:rPr lang="tr-TR" dirty="0">
                <a:ln w="0"/>
                <a:effectLst>
                  <a:outerShdw blurRad="38100" dist="19050" dir="2700000" algn="tl" rotWithShape="0">
                    <a:schemeClr val="dk1">
                      <a:alpha val="40000"/>
                    </a:schemeClr>
                  </a:outerShdw>
                </a:effectLst>
              </a:rPr>
              <a:t> Services</a:t>
            </a:r>
          </a:p>
        </p:txBody>
      </p:sp>
      <p:sp>
        <p:nvSpPr>
          <p:cNvPr id="12" name="Dikdörtgen 7">
            <a:extLst>
              <a:ext uri="{FF2B5EF4-FFF2-40B4-BE49-F238E27FC236}">
                <a16:creationId xmlns:a16="http://schemas.microsoft.com/office/drawing/2014/main" id="{61EA3BB5-6539-4B65-A474-31C43F04D604}"/>
              </a:ext>
            </a:extLst>
          </p:cNvPr>
          <p:cNvSpPr/>
          <p:nvPr/>
        </p:nvSpPr>
        <p:spPr>
          <a:xfrm>
            <a:off x="2204824" y="261152"/>
            <a:ext cx="2736647" cy="369332"/>
          </a:xfrm>
          <a:prstGeom prst="rect">
            <a:avLst/>
          </a:prstGeom>
        </p:spPr>
        <p:txBody>
          <a:bodyPr wrap="none">
            <a:spAutoFit/>
          </a:bodyPr>
          <a:lstStyle/>
          <a:p>
            <a:r>
              <a:rPr lang="tr-TR" i="1" dirty="0">
                <a:solidFill>
                  <a:schemeClr val="bg1"/>
                </a:solidFill>
                <a:latin typeface="Helvetica" panose="020B0604020202020204" pitchFamily="34" charset="0"/>
                <a:cs typeface="Helvetica" panose="020B0604020202020204" pitchFamily="34" charset="0"/>
              </a:rPr>
              <a:t>Developer of uniqueness</a:t>
            </a:r>
          </a:p>
        </p:txBody>
      </p:sp>
      <p:pic>
        <p:nvPicPr>
          <p:cNvPr id="13" name="Resim 1">
            <a:extLst>
              <a:ext uri="{FF2B5EF4-FFF2-40B4-BE49-F238E27FC236}">
                <a16:creationId xmlns:a16="http://schemas.microsoft.com/office/drawing/2014/main" id="{62107D1C-1A5D-4C77-8CAC-834EF7D4E556}"/>
              </a:ext>
            </a:extLst>
          </p:cNvPr>
          <p:cNvPicPr>
            <a:picLocks noChangeAspect="1"/>
          </p:cNvPicPr>
          <p:nvPr/>
        </p:nvPicPr>
        <p:blipFill rotWithShape="1">
          <a:blip r:embed="rId4">
            <a:extLst>
              <a:ext uri="{28A0092B-C50C-407E-A947-70E740481C1C}">
                <a14:useLocalDpi xmlns:a14="http://schemas.microsoft.com/office/drawing/2010/main" val="0"/>
              </a:ext>
            </a:extLst>
          </a:blip>
          <a:srcRect l="52565" t="36961" r="5770" b="13955"/>
          <a:stretch/>
        </p:blipFill>
        <p:spPr>
          <a:xfrm>
            <a:off x="6705410" y="2448874"/>
            <a:ext cx="5081047" cy="3365371"/>
          </a:xfrm>
          <a:prstGeom prst="rect">
            <a:avLst/>
          </a:prstGeom>
        </p:spPr>
      </p:pic>
    </p:spTree>
    <p:extLst>
      <p:ext uri="{BB962C8B-B14F-4D97-AF65-F5344CB8AC3E}">
        <p14:creationId xmlns:p14="http://schemas.microsoft.com/office/powerpoint/2010/main" val="375452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 6">
            <a:extLst>
              <a:ext uri="{FF2B5EF4-FFF2-40B4-BE49-F238E27FC236}">
                <a16:creationId xmlns:a16="http://schemas.microsoft.com/office/drawing/2014/main" id="{A668768E-50FC-4B63-9837-0607FDEE441C}"/>
              </a:ext>
            </a:extLst>
          </p:cNvPr>
          <p:cNvGrpSpPr/>
          <p:nvPr/>
        </p:nvGrpSpPr>
        <p:grpSpPr>
          <a:xfrm>
            <a:off x="0" y="-468"/>
            <a:ext cx="12191999" cy="722816"/>
            <a:chOff x="0" y="1"/>
            <a:chExt cx="12191999" cy="722816"/>
          </a:xfrm>
        </p:grpSpPr>
        <p:sp>
          <p:nvSpPr>
            <p:cNvPr id="6" name="Dikdörtgen 5">
              <a:extLst>
                <a:ext uri="{FF2B5EF4-FFF2-40B4-BE49-F238E27FC236}">
                  <a16:creationId xmlns:a16="http://schemas.microsoft.com/office/drawing/2014/main" id="{9EE49851-87F1-4B5A-BB86-83D20D3F1DF7}"/>
                </a:ext>
              </a:extLst>
            </p:cNvPr>
            <p:cNvSpPr/>
            <p:nvPr/>
          </p:nvSpPr>
          <p:spPr>
            <a:xfrm>
              <a:off x="0" y="1"/>
              <a:ext cx="12191999" cy="722816"/>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Helvetica" panose="020B0604020202020204" pitchFamily="34" charset="0"/>
                <a:cs typeface="Helvetica" panose="020B0604020202020204" pitchFamily="34" charset="0"/>
              </a:endParaRPr>
            </a:p>
          </p:txBody>
        </p:sp>
        <p:pic>
          <p:nvPicPr>
            <p:cNvPr id="7" name="Resim 3">
              <a:extLst>
                <a:ext uri="{FF2B5EF4-FFF2-40B4-BE49-F238E27FC236}">
                  <a16:creationId xmlns:a16="http://schemas.microsoft.com/office/drawing/2014/main" id="{BA8B5BA5-BCA3-473F-BC5B-056B64B40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04" y="196947"/>
              <a:ext cx="2044511" cy="341203"/>
            </a:xfrm>
            <a:prstGeom prst="rect">
              <a:avLst/>
            </a:prstGeom>
          </p:spPr>
        </p:pic>
      </p:grpSp>
      <p:sp>
        <p:nvSpPr>
          <p:cNvPr id="16" name="Rectangle 15">
            <a:extLst>
              <a:ext uri="{FF2B5EF4-FFF2-40B4-BE49-F238E27FC236}">
                <a16:creationId xmlns:a16="http://schemas.microsoft.com/office/drawing/2014/main" id="{8DF77D2C-049D-432B-B90E-2B8633DA7BE1}"/>
              </a:ext>
            </a:extLst>
          </p:cNvPr>
          <p:cNvSpPr/>
          <p:nvPr/>
        </p:nvSpPr>
        <p:spPr>
          <a:xfrm>
            <a:off x="6702070" y="1900536"/>
            <a:ext cx="4565881" cy="338554"/>
          </a:xfrm>
          <a:prstGeom prst="rect">
            <a:avLst/>
          </a:prstGeom>
          <a:noFill/>
        </p:spPr>
        <p:txBody>
          <a:bodyPr wrap="square" lIns="91440" tIns="45720" rIns="91440" bIns="45720">
            <a:spAutoFit/>
          </a:bodyPr>
          <a:lstStyle/>
          <a:p>
            <a:r>
              <a:rPr lang="tr-TR" sz="1600" dirty="0">
                <a:ln w="0"/>
                <a:solidFill>
                  <a:srgbClr val="1FBECA"/>
                </a:solidFill>
                <a:effectLst>
                  <a:outerShdw blurRad="38100" dist="19050" dir="2700000" algn="tl" rotWithShape="0">
                    <a:schemeClr val="dk1">
                      <a:alpha val="40000"/>
                    </a:schemeClr>
                  </a:outerShdw>
                </a:effectLst>
              </a:rPr>
              <a:t>Interra </a:t>
            </a:r>
            <a:r>
              <a:rPr lang="tr-TR" sz="1600" dirty="0" err="1">
                <a:ln w="0"/>
                <a:effectLst>
                  <a:outerShdw blurRad="38100" dist="19050" dir="2700000" algn="tl" rotWithShape="0">
                    <a:schemeClr val="dk1">
                      <a:alpha val="40000"/>
                    </a:schemeClr>
                  </a:outerShdw>
                </a:effectLst>
              </a:rPr>
              <a:t>concierge</a:t>
            </a:r>
            <a:r>
              <a:rPr lang="tr-TR" sz="1600" dirty="0">
                <a:ln w="0"/>
                <a:effectLst>
                  <a:outerShdw blurRad="38100" dist="19050" dir="2700000" algn="tl" rotWithShape="0">
                    <a:schemeClr val="dk1">
                      <a:alpha val="40000"/>
                    </a:schemeClr>
                  </a:outerShdw>
                </a:effectLst>
              </a:rPr>
              <a:t> </a:t>
            </a:r>
            <a:r>
              <a:rPr lang="tr-TR" sz="1600" dirty="0" err="1">
                <a:ln w="0"/>
                <a:effectLst>
                  <a:outerShdw blurRad="38100" dist="19050" dir="2700000" algn="tl" rotWithShape="0">
                    <a:schemeClr val="dk1">
                      <a:alpha val="40000"/>
                    </a:schemeClr>
                  </a:outerShdw>
                </a:effectLst>
              </a:rPr>
              <a:t>solution</a:t>
            </a:r>
            <a:r>
              <a:rPr lang="tr-TR" sz="1600" dirty="0">
                <a:ln w="0"/>
                <a:effectLst>
                  <a:outerShdw blurRad="38100" dist="19050" dir="2700000" algn="tl" rotWithShape="0">
                    <a:schemeClr val="dk1">
                      <a:alpha val="40000"/>
                    </a:schemeClr>
                  </a:outerShdw>
                </a:effectLst>
              </a:rPr>
              <a:t> </a:t>
            </a:r>
            <a:r>
              <a:rPr lang="tr-TR" sz="1600" dirty="0" err="1">
                <a:ln w="0"/>
                <a:effectLst>
                  <a:outerShdw blurRad="38100" dist="19050" dir="2700000" algn="tl" rotWithShape="0">
                    <a:schemeClr val="dk1">
                      <a:alpha val="40000"/>
                    </a:schemeClr>
                  </a:outerShdw>
                </a:effectLst>
              </a:rPr>
              <a:t>services</a:t>
            </a:r>
            <a:endParaRPr lang="tr-TR" sz="2400" dirty="0">
              <a:ln w="0"/>
              <a:effectLst>
                <a:outerShdw blurRad="38100" dist="19050" dir="2700000" algn="tl" rotWithShape="0">
                  <a:schemeClr val="dk1">
                    <a:alpha val="40000"/>
                  </a:schemeClr>
                </a:outerShdw>
              </a:effectLst>
            </a:endParaRPr>
          </a:p>
        </p:txBody>
      </p:sp>
      <p:sp>
        <p:nvSpPr>
          <p:cNvPr id="10" name="Footer Placeholder 3">
            <a:extLst>
              <a:ext uri="{FF2B5EF4-FFF2-40B4-BE49-F238E27FC236}">
                <a16:creationId xmlns:a16="http://schemas.microsoft.com/office/drawing/2014/main" id="{C4F8C23B-2476-42C8-B499-CFF95F7E8EA2}"/>
              </a:ext>
            </a:extLst>
          </p:cNvPr>
          <p:cNvSpPr txBox="1">
            <a:spLocks/>
          </p:cNvSpPr>
          <p:nvPr/>
        </p:nvSpPr>
        <p:spPr>
          <a:xfrm>
            <a:off x="4984340" y="6497812"/>
            <a:ext cx="3860800" cy="360188"/>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a:solidFill>
                  <a:prstClr val="black">
                    <a:tint val="75000"/>
                  </a:prstClr>
                </a:solidFill>
              </a:rPr>
              <a:t>www.interra.com.tr</a:t>
            </a:r>
            <a:endParaRPr lang="tr-TR" dirty="0">
              <a:solidFill>
                <a:prstClr val="black">
                  <a:tint val="75000"/>
                </a:prstClr>
              </a:solidFill>
            </a:endParaRPr>
          </a:p>
        </p:txBody>
      </p:sp>
      <p:sp>
        <p:nvSpPr>
          <p:cNvPr id="11" name="Rectangle 10">
            <a:extLst>
              <a:ext uri="{FF2B5EF4-FFF2-40B4-BE49-F238E27FC236}">
                <a16:creationId xmlns:a16="http://schemas.microsoft.com/office/drawing/2014/main" id="{C720FC8E-B534-4A2C-80E6-D440B6874F8F}"/>
              </a:ext>
            </a:extLst>
          </p:cNvPr>
          <p:cNvSpPr/>
          <p:nvPr/>
        </p:nvSpPr>
        <p:spPr>
          <a:xfrm>
            <a:off x="6702070" y="1433258"/>
            <a:ext cx="4076766" cy="3565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tr-TR" dirty="0">
                <a:ln w="0"/>
                <a:effectLst>
                  <a:outerShdw blurRad="38100" dist="19050" dir="2700000" algn="tl" rotWithShape="0">
                    <a:schemeClr val="dk1">
                      <a:alpha val="40000"/>
                    </a:schemeClr>
                  </a:outerShdw>
                </a:effectLst>
              </a:rPr>
              <a:t> </a:t>
            </a:r>
            <a:r>
              <a:rPr lang="tr-TR" dirty="0" err="1">
                <a:ln w="0"/>
                <a:effectLst>
                  <a:outerShdw blurRad="38100" dist="19050" dir="2700000" algn="tl" rotWithShape="0">
                    <a:schemeClr val="dk1">
                      <a:alpha val="40000"/>
                    </a:schemeClr>
                  </a:outerShdw>
                </a:effectLst>
              </a:rPr>
              <a:t>Concierge</a:t>
            </a:r>
            <a:r>
              <a:rPr lang="tr-TR" dirty="0">
                <a:ln w="0"/>
                <a:effectLst>
                  <a:outerShdw blurRad="38100" dist="19050" dir="2700000" algn="tl" rotWithShape="0">
                    <a:schemeClr val="dk1">
                      <a:alpha val="40000"/>
                    </a:schemeClr>
                  </a:outerShdw>
                </a:effectLst>
              </a:rPr>
              <a:t> Services</a:t>
            </a:r>
          </a:p>
        </p:txBody>
      </p:sp>
      <p:sp>
        <p:nvSpPr>
          <p:cNvPr id="12" name="Dikdörtgen 7">
            <a:extLst>
              <a:ext uri="{FF2B5EF4-FFF2-40B4-BE49-F238E27FC236}">
                <a16:creationId xmlns:a16="http://schemas.microsoft.com/office/drawing/2014/main" id="{61EA3BB5-6539-4B65-A474-31C43F04D604}"/>
              </a:ext>
            </a:extLst>
          </p:cNvPr>
          <p:cNvSpPr/>
          <p:nvPr/>
        </p:nvSpPr>
        <p:spPr>
          <a:xfrm>
            <a:off x="2204824" y="261152"/>
            <a:ext cx="2736647" cy="369332"/>
          </a:xfrm>
          <a:prstGeom prst="rect">
            <a:avLst/>
          </a:prstGeom>
        </p:spPr>
        <p:txBody>
          <a:bodyPr wrap="none">
            <a:spAutoFit/>
          </a:bodyPr>
          <a:lstStyle/>
          <a:p>
            <a:r>
              <a:rPr lang="tr-TR" i="1" dirty="0">
                <a:solidFill>
                  <a:schemeClr val="bg1"/>
                </a:solidFill>
                <a:latin typeface="Helvetica" panose="020B0604020202020204" pitchFamily="34" charset="0"/>
                <a:cs typeface="Helvetica" panose="020B0604020202020204" pitchFamily="34" charset="0"/>
              </a:rPr>
              <a:t>Developer of uniqueness</a:t>
            </a:r>
          </a:p>
        </p:txBody>
      </p:sp>
      <p:sp>
        <p:nvSpPr>
          <p:cNvPr id="14" name="Rectangle 13">
            <a:extLst>
              <a:ext uri="{FF2B5EF4-FFF2-40B4-BE49-F238E27FC236}">
                <a16:creationId xmlns:a16="http://schemas.microsoft.com/office/drawing/2014/main" id="{3B9FDB8D-1F14-4716-B1DA-847E34111630}"/>
              </a:ext>
            </a:extLst>
          </p:cNvPr>
          <p:cNvSpPr/>
          <p:nvPr/>
        </p:nvSpPr>
        <p:spPr>
          <a:xfrm>
            <a:off x="6702068" y="2320018"/>
            <a:ext cx="4565881" cy="2308324"/>
          </a:xfrm>
          <a:prstGeom prst="rect">
            <a:avLst/>
          </a:prstGeom>
          <a:noFill/>
        </p:spPr>
        <p:txBody>
          <a:bodyPr wrap="square" lIns="91440" tIns="45720" rIns="91440" bIns="45720">
            <a:spAutoFit/>
          </a:bodyPr>
          <a:lstStyle/>
          <a:p>
            <a:pPr marL="285750" indent="-285750">
              <a:buFont typeface="Arial" panose="020B0604020202020204" pitchFamily="34" charset="0"/>
              <a:buChar char="•"/>
            </a:pPr>
            <a:r>
              <a:rPr lang="en-US" sz="1600" dirty="0">
                <a:ln w="0"/>
                <a:effectLst>
                  <a:outerShdw blurRad="38100" dist="19050" dir="2700000" algn="tl" rotWithShape="0">
                    <a:schemeClr val="dk1">
                      <a:alpha val="40000"/>
                    </a:schemeClr>
                  </a:outerShdw>
                </a:effectLst>
              </a:rPr>
              <a:t>5-star hotel comfort in residence life</a:t>
            </a:r>
            <a:endParaRPr lang="tr-TR" sz="1600" dirty="0">
              <a:ln w="0"/>
              <a:effectLst>
                <a:outerShdw blurRad="38100" dist="19050" dir="2700000" algn="tl" rotWithShape="0">
                  <a:schemeClr val="dk1">
                    <a:alpha val="40000"/>
                  </a:schemeClr>
                </a:outerShdw>
              </a:effectLst>
            </a:endParaRPr>
          </a:p>
          <a:p>
            <a:endParaRPr lang="tr-TR" sz="1600" dirty="0">
              <a:ln w="0"/>
              <a:effectLst>
                <a:outerShdw blurRad="38100" dist="19050" dir="2700000" algn="tl" rotWithShape="0">
                  <a:schemeClr val="dk1">
                    <a:alpha val="40000"/>
                  </a:schemeClr>
                </a:outerShdw>
              </a:effectLst>
            </a:endParaRPr>
          </a:p>
          <a:p>
            <a:pPr marL="285750" indent="-285750">
              <a:buFont typeface="Arial" panose="020B0604020202020204" pitchFamily="34" charset="0"/>
              <a:buChar char="•"/>
            </a:pPr>
            <a:r>
              <a:rPr lang="en-US" sz="1600" dirty="0">
                <a:ln w="0"/>
                <a:effectLst>
                  <a:outerShdw blurRad="38100" dist="19050" dir="2700000" algn="tl" rotWithShape="0">
                    <a:schemeClr val="dk1">
                      <a:alpha val="40000"/>
                    </a:schemeClr>
                  </a:outerShdw>
                </a:effectLst>
              </a:rPr>
              <a:t>Residence service platform providing individual or collective services</a:t>
            </a:r>
            <a:endParaRPr lang="tr-TR" sz="1600" dirty="0">
              <a:ln w="0"/>
              <a:effectLst>
                <a:outerShdw blurRad="38100" dist="19050" dir="2700000" algn="tl" rotWithShape="0">
                  <a:schemeClr val="dk1">
                    <a:alpha val="40000"/>
                  </a:schemeClr>
                </a:outerShdw>
              </a:effectLst>
            </a:endParaRPr>
          </a:p>
          <a:p>
            <a:endParaRPr lang="tr-TR" sz="1600" dirty="0">
              <a:ln w="0"/>
              <a:effectLst>
                <a:outerShdw blurRad="38100" dist="19050" dir="2700000" algn="tl" rotWithShape="0">
                  <a:schemeClr val="dk1">
                    <a:alpha val="40000"/>
                  </a:schemeClr>
                </a:outerShdw>
              </a:effectLst>
            </a:endParaRPr>
          </a:p>
          <a:p>
            <a:pPr marL="285750" indent="-285750">
              <a:buFont typeface="Arial" panose="020B0604020202020204" pitchFamily="34" charset="0"/>
              <a:buChar char="•"/>
            </a:pPr>
            <a:r>
              <a:rPr lang="en-US" sz="1600" dirty="0">
                <a:ln w="0"/>
                <a:effectLst>
                  <a:outerShdw blurRad="38100" dist="19050" dir="2700000" algn="tl" rotWithShape="0">
                    <a:schemeClr val="dk1">
                      <a:alpha val="40000"/>
                    </a:schemeClr>
                  </a:outerShdw>
                </a:effectLst>
              </a:rPr>
              <a:t>Cleaning, technical service, valet, taxi or residence service, hairdresser, massage, spa services through the panel or mobile device access and service</a:t>
            </a:r>
            <a:endParaRPr lang="tr-TR" sz="1600" dirty="0">
              <a:ln w="0"/>
              <a:effectLst>
                <a:outerShdw blurRad="38100" dist="19050" dir="2700000" algn="tl" rotWithShape="0">
                  <a:schemeClr val="dk1">
                    <a:alpha val="40000"/>
                  </a:schemeClr>
                </a:outerShdw>
              </a:effectLst>
            </a:endParaRPr>
          </a:p>
        </p:txBody>
      </p:sp>
      <p:pic>
        <p:nvPicPr>
          <p:cNvPr id="15" name="Resim 2">
            <a:extLst>
              <a:ext uri="{FF2B5EF4-FFF2-40B4-BE49-F238E27FC236}">
                <a16:creationId xmlns:a16="http://schemas.microsoft.com/office/drawing/2014/main" id="{DF6ECDE3-98BF-4468-906B-44AE3F709404}"/>
              </a:ext>
            </a:extLst>
          </p:cNvPr>
          <p:cNvPicPr>
            <a:picLocks noChangeAspect="1"/>
          </p:cNvPicPr>
          <p:nvPr/>
        </p:nvPicPr>
        <p:blipFill>
          <a:blip r:embed="rId4"/>
          <a:stretch>
            <a:fillRect/>
          </a:stretch>
        </p:blipFill>
        <p:spPr>
          <a:xfrm>
            <a:off x="0" y="1733946"/>
            <a:ext cx="6390511" cy="4182760"/>
          </a:xfrm>
          <a:prstGeom prst="rect">
            <a:avLst/>
          </a:prstGeom>
          <a:effectLst/>
        </p:spPr>
      </p:pic>
      <p:sp>
        <p:nvSpPr>
          <p:cNvPr id="13" name="Rectangle 13">
            <a:extLst>
              <a:ext uri="{FF2B5EF4-FFF2-40B4-BE49-F238E27FC236}">
                <a16:creationId xmlns:a16="http://schemas.microsoft.com/office/drawing/2014/main" id="{3B9FDB8D-1F14-4716-B1DA-847E34111630}"/>
              </a:ext>
            </a:extLst>
          </p:cNvPr>
          <p:cNvSpPr/>
          <p:nvPr/>
        </p:nvSpPr>
        <p:spPr>
          <a:xfrm>
            <a:off x="4646646" y="4917039"/>
            <a:ext cx="7482830" cy="1569660"/>
          </a:xfrm>
          <a:prstGeom prst="rect">
            <a:avLst/>
          </a:prstGeom>
          <a:noFill/>
        </p:spPr>
        <p:txBody>
          <a:bodyPr wrap="square" lIns="91440" tIns="45720" rIns="91440" bIns="45720">
            <a:spAutoFit/>
          </a:bodyPr>
          <a:lstStyle/>
          <a:p>
            <a:r>
              <a:rPr lang="tr-TR" sz="1600" b="1" dirty="0">
                <a:ln w="0"/>
                <a:effectLst>
                  <a:outerShdw blurRad="38100" dist="19050" dir="2700000" algn="tl" rotWithShape="0">
                    <a:schemeClr val="dk1">
                      <a:alpha val="40000"/>
                    </a:schemeClr>
                  </a:outerShdw>
                </a:effectLst>
              </a:rPr>
              <a:t>Services</a:t>
            </a:r>
            <a:r>
              <a:rPr lang="tr-TR" sz="1600" dirty="0">
                <a:ln w="0"/>
                <a:effectLst>
                  <a:outerShdw blurRad="38100" dist="19050" dir="2700000" algn="tl" rotWithShape="0">
                    <a:schemeClr val="dk1">
                      <a:alpha val="40000"/>
                    </a:schemeClr>
                  </a:outerShdw>
                </a:effectLst>
              </a:rPr>
              <a:t>        </a:t>
            </a:r>
            <a:r>
              <a:rPr lang="tr-TR" sz="1600" b="1" dirty="0">
                <a:ln w="0"/>
                <a:effectLst>
                  <a:outerShdw blurRad="38100" dist="19050" dir="2700000" algn="tl" rotWithShape="0">
                    <a:schemeClr val="dk1">
                      <a:alpha val="40000"/>
                    </a:schemeClr>
                  </a:outerShdw>
                </a:effectLst>
              </a:rPr>
              <a:t>Management</a:t>
            </a:r>
            <a:r>
              <a:rPr lang="tr-TR" sz="1600" dirty="0">
                <a:ln w="0"/>
                <a:effectLst>
                  <a:outerShdw blurRad="38100" dist="19050" dir="2700000" algn="tl" rotWithShape="0">
                    <a:schemeClr val="dk1">
                      <a:alpha val="40000"/>
                    </a:schemeClr>
                  </a:outerShdw>
                </a:effectLst>
              </a:rPr>
              <a:t>           </a:t>
            </a:r>
            <a:r>
              <a:rPr lang="tr-TR" sz="1600" b="1" dirty="0" err="1">
                <a:ln w="0"/>
                <a:effectLst>
                  <a:outerShdw blurRad="38100" dist="19050" dir="2700000" algn="tl" rotWithShape="0">
                    <a:schemeClr val="dk1">
                      <a:alpha val="40000"/>
                    </a:schemeClr>
                  </a:outerShdw>
                </a:effectLst>
              </a:rPr>
              <a:t>Cameras</a:t>
            </a:r>
            <a:r>
              <a:rPr lang="tr-TR" sz="1600" b="1" dirty="0">
                <a:ln w="0"/>
                <a:effectLst>
                  <a:outerShdw blurRad="38100" dist="19050" dir="2700000" algn="tl" rotWithShape="0">
                    <a:schemeClr val="dk1">
                      <a:alpha val="40000"/>
                    </a:schemeClr>
                  </a:outerShdw>
                </a:effectLst>
              </a:rPr>
              <a:t>            </a:t>
            </a:r>
            <a:r>
              <a:rPr lang="tr-TR" sz="1600" b="1" dirty="0" err="1">
                <a:ln w="0"/>
                <a:effectLst>
                  <a:outerShdw blurRad="38100" dist="19050" dir="2700000" algn="tl" rotWithShape="0">
                    <a:schemeClr val="dk1">
                      <a:alpha val="40000"/>
                    </a:schemeClr>
                  </a:outerShdw>
                </a:effectLst>
              </a:rPr>
              <a:t>Invoices</a:t>
            </a:r>
            <a:r>
              <a:rPr lang="tr-TR" sz="1600" b="1" dirty="0">
                <a:ln w="0"/>
                <a:effectLst>
                  <a:outerShdw blurRad="38100" dist="19050" dir="2700000" algn="tl" rotWithShape="0">
                    <a:schemeClr val="dk1">
                      <a:alpha val="40000"/>
                    </a:schemeClr>
                  </a:outerShdw>
                </a:effectLst>
              </a:rPr>
              <a:t>                </a:t>
            </a:r>
            <a:r>
              <a:rPr lang="tr-TR" sz="1600" b="1" dirty="0" err="1">
                <a:ln w="0"/>
                <a:effectLst>
                  <a:outerShdw blurRad="38100" dist="19050" dir="2700000" algn="tl" rotWithShape="0">
                    <a:schemeClr val="dk1">
                      <a:alpha val="40000"/>
                    </a:schemeClr>
                  </a:outerShdw>
                </a:effectLst>
              </a:rPr>
              <a:t>Announcement</a:t>
            </a:r>
            <a:r>
              <a:rPr lang="tr-TR" sz="1600" b="1" dirty="0">
                <a:ln w="0"/>
                <a:effectLst>
                  <a:outerShdw blurRad="38100" dist="19050" dir="2700000" algn="tl" rotWithShape="0">
                    <a:schemeClr val="dk1">
                      <a:alpha val="40000"/>
                    </a:schemeClr>
                  </a:outerShdw>
                </a:effectLst>
              </a:rPr>
              <a:t> </a:t>
            </a:r>
            <a:r>
              <a:rPr lang="tr-TR" sz="1600" b="1" dirty="0" err="1">
                <a:ln w="0"/>
                <a:effectLst>
                  <a:outerShdw blurRad="38100" dist="19050" dir="2700000" algn="tl" rotWithShape="0">
                    <a:schemeClr val="dk1">
                      <a:alpha val="40000"/>
                    </a:schemeClr>
                  </a:outerShdw>
                </a:effectLst>
              </a:rPr>
              <a:t>and</a:t>
            </a:r>
            <a:r>
              <a:rPr lang="tr-TR" sz="1600" b="1" dirty="0">
                <a:ln w="0"/>
                <a:effectLst>
                  <a:outerShdw blurRad="38100" dist="19050" dir="2700000" algn="tl" rotWithShape="0">
                    <a:schemeClr val="dk1">
                      <a:alpha val="40000"/>
                    </a:schemeClr>
                  </a:outerShdw>
                </a:effectLst>
              </a:rPr>
              <a:t> </a:t>
            </a:r>
          </a:p>
          <a:p>
            <a:r>
              <a:rPr lang="tr-TR" sz="1600" dirty="0">
                <a:ln w="0"/>
                <a:effectLst>
                  <a:outerShdw blurRad="38100" dist="19050" dir="2700000" algn="tl" rotWithShape="0">
                    <a:schemeClr val="dk1">
                      <a:alpha val="40000"/>
                    </a:schemeClr>
                  </a:outerShdw>
                </a:effectLst>
              </a:rPr>
              <a:t>-</a:t>
            </a:r>
            <a:r>
              <a:rPr lang="tr-TR" sz="1600" dirty="0" err="1">
                <a:ln w="0"/>
                <a:effectLst>
                  <a:outerShdw blurRad="38100" dist="19050" dir="2700000" algn="tl" rotWithShape="0">
                    <a:schemeClr val="dk1">
                      <a:alpha val="40000"/>
                    </a:schemeClr>
                  </a:outerShdw>
                </a:effectLst>
              </a:rPr>
              <a:t>Taxi</a:t>
            </a:r>
            <a:r>
              <a:rPr lang="tr-TR" sz="1600" dirty="0">
                <a:ln w="0"/>
                <a:effectLst>
                  <a:outerShdw blurRad="38100" dist="19050" dir="2700000" algn="tl" rotWithShape="0">
                    <a:schemeClr val="dk1">
                      <a:alpha val="40000"/>
                    </a:schemeClr>
                  </a:outerShdw>
                </a:effectLst>
              </a:rPr>
              <a:t>               -Message                  -</a:t>
            </a:r>
            <a:r>
              <a:rPr lang="tr-TR" sz="1600" dirty="0" err="1">
                <a:ln w="0"/>
                <a:effectLst>
                  <a:outerShdw blurRad="38100" dist="19050" dir="2700000" algn="tl" rotWithShape="0">
                    <a:schemeClr val="dk1">
                      <a:alpha val="40000"/>
                    </a:schemeClr>
                  </a:outerShdw>
                </a:effectLst>
              </a:rPr>
              <a:t>Monitoring</a:t>
            </a:r>
            <a:r>
              <a:rPr lang="tr-TR" sz="1600" dirty="0">
                <a:ln w="0"/>
                <a:effectLst>
                  <a:outerShdw blurRad="38100" dist="19050" dir="2700000" algn="tl" rotWithShape="0">
                    <a:schemeClr val="dk1">
                      <a:alpha val="40000"/>
                    </a:schemeClr>
                  </a:outerShdw>
                </a:effectLst>
              </a:rPr>
              <a:t>       -Notification of    </a:t>
            </a:r>
            <a:r>
              <a:rPr lang="tr-TR" sz="1600" b="1" dirty="0" err="1">
                <a:ln w="0"/>
                <a:effectLst>
                  <a:outerShdw blurRad="38100" dist="19050" dir="2700000" algn="tl" rotWithShape="0">
                    <a:schemeClr val="dk1">
                      <a:alpha val="40000"/>
                    </a:schemeClr>
                  </a:outerShdw>
                </a:effectLst>
              </a:rPr>
              <a:t>Advertisement</a:t>
            </a:r>
            <a:endParaRPr lang="tr-TR" sz="1600" b="1" dirty="0">
              <a:ln w="0"/>
              <a:effectLst>
                <a:outerShdw blurRad="38100" dist="19050" dir="2700000" algn="tl" rotWithShape="0">
                  <a:schemeClr val="dk1">
                    <a:alpha val="40000"/>
                  </a:schemeClr>
                </a:outerShdw>
              </a:effectLst>
            </a:endParaRPr>
          </a:p>
          <a:p>
            <a:r>
              <a:rPr lang="tr-TR" sz="1600" dirty="0">
                <a:ln w="0"/>
                <a:effectLst>
                  <a:outerShdw blurRad="38100" dist="19050" dir="2700000" algn="tl" rotWithShape="0">
                    <a:schemeClr val="dk1">
                      <a:alpha val="40000"/>
                    </a:schemeClr>
                  </a:outerShdw>
                </a:effectLst>
              </a:rPr>
              <a:t>-</a:t>
            </a:r>
            <a:r>
              <a:rPr lang="tr-TR" sz="1600" dirty="0" err="1">
                <a:ln w="0"/>
                <a:effectLst>
                  <a:outerShdw blurRad="38100" dist="19050" dir="2700000" algn="tl" rotWithShape="0">
                    <a:schemeClr val="dk1">
                      <a:alpha val="40000"/>
                    </a:schemeClr>
                  </a:outerShdw>
                </a:effectLst>
              </a:rPr>
              <a:t>Carwash</a:t>
            </a:r>
            <a:r>
              <a:rPr lang="tr-TR" sz="1600" dirty="0">
                <a:ln w="0"/>
                <a:effectLst>
                  <a:outerShdw blurRad="38100" dist="19050" dir="2700000" algn="tl" rotWithShape="0">
                    <a:schemeClr val="dk1">
                      <a:alpha val="40000"/>
                    </a:schemeClr>
                  </a:outerShdw>
                </a:effectLst>
              </a:rPr>
              <a:t>       -Information </a:t>
            </a:r>
            <a:r>
              <a:rPr lang="tr-TR" sz="1600" dirty="0" err="1">
                <a:ln w="0"/>
                <a:effectLst>
                  <a:outerShdw blurRad="38100" dist="19050" dir="2700000" algn="tl" rotWithShape="0">
                    <a:schemeClr val="dk1">
                      <a:alpha val="40000"/>
                    </a:schemeClr>
                  </a:outerShdw>
                </a:effectLst>
              </a:rPr>
              <a:t>page</a:t>
            </a:r>
            <a:r>
              <a:rPr lang="tr-TR" sz="1600" dirty="0">
                <a:ln w="0"/>
                <a:effectLst>
                  <a:outerShdw blurRad="38100" dist="19050" dir="2700000" algn="tl" rotWithShape="0">
                    <a:schemeClr val="dk1">
                      <a:alpha val="40000"/>
                    </a:schemeClr>
                  </a:outerShdw>
                </a:effectLst>
              </a:rPr>
              <a:t>                                </a:t>
            </a:r>
            <a:r>
              <a:rPr lang="tr-TR" sz="1600" dirty="0" err="1">
                <a:ln w="0"/>
                <a:effectLst>
                  <a:outerShdw blurRad="38100" dist="19050" dir="2700000" algn="tl" rotWithShape="0">
                    <a:schemeClr val="dk1">
                      <a:alpha val="40000"/>
                    </a:schemeClr>
                  </a:outerShdw>
                </a:effectLst>
              </a:rPr>
              <a:t>dues</a:t>
            </a:r>
            <a:r>
              <a:rPr lang="tr-TR" sz="1600" dirty="0">
                <a:ln w="0"/>
                <a:effectLst>
                  <a:outerShdw blurRad="38100" dist="19050" dir="2700000" algn="tl" rotWithShape="0">
                    <a:schemeClr val="dk1">
                      <a:alpha val="40000"/>
                    </a:schemeClr>
                  </a:outerShdw>
                </a:effectLst>
              </a:rPr>
              <a:t> </a:t>
            </a:r>
            <a:r>
              <a:rPr lang="tr-TR" sz="1600" dirty="0" err="1">
                <a:ln w="0"/>
                <a:effectLst>
                  <a:outerShdw blurRad="38100" dist="19050" dir="2700000" algn="tl" rotWithShape="0">
                    <a:schemeClr val="dk1">
                      <a:alpha val="40000"/>
                    </a:schemeClr>
                  </a:outerShdw>
                </a:effectLst>
              </a:rPr>
              <a:t>and</a:t>
            </a:r>
            <a:r>
              <a:rPr lang="tr-TR" sz="1600" dirty="0">
                <a:ln w="0"/>
                <a:effectLst>
                  <a:outerShdw blurRad="38100" dist="19050" dir="2700000" algn="tl" rotWithShape="0">
                    <a:schemeClr val="dk1">
                      <a:alpha val="40000"/>
                    </a:schemeClr>
                  </a:outerShdw>
                </a:effectLst>
              </a:rPr>
              <a:t>              -</a:t>
            </a:r>
            <a:r>
              <a:rPr lang="tr-TR" sz="1600" dirty="0" err="1">
                <a:ln w="0"/>
                <a:effectLst>
                  <a:outerShdw blurRad="38100" dist="19050" dir="2700000" algn="tl" rotWithShape="0">
                    <a:schemeClr val="dk1">
                      <a:alpha val="40000"/>
                    </a:schemeClr>
                  </a:outerShdw>
                </a:effectLst>
              </a:rPr>
              <a:t>Sending</a:t>
            </a:r>
            <a:r>
              <a:rPr lang="tr-TR" sz="1600" dirty="0">
                <a:ln w="0"/>
                <a:effectLst>
                  <a:outerShdw blurRad="38100" dist="19050" dir="2700000" algn="tl" rotWithShape="0">
                    <a:schemeClr val="dk1">
                      <a:alpha val="40000"/>
                    </a:schemeClr>
                  </a:outerShdw>
                </a:effectLst>
              </a:rPr>
              <a:t> of </a:t>
            </a:r>
            <a:r>
              <a:rPr lang="tr-TR" sz="1600" dirty="0" err="1">
                <a:ln w="0"/>
                <a:effectLst>
                  <a:outerShdw blurRad="38100" dist="19050" dir="2700000" algn="tl" rotWithShape="0">
                    <a:schemeClr val="dk1">
                      <a:alpha val="40000"/>
                    </a:schemeClr>
                  </a:outerShdw>
                </a:effectLst>
              </a:rPr>
              <a:t>dynamic</a:t>
            </a:r>
            <a:r>
              <a:rPr lang="tr-TR" sz="1600" dirty="0">
                <a:ln w="0"/>
                <a:effectLst>
                  <a:outerShdw blurRad="38100" dist="19050" dir="2700000" algn="tl" rotWithShape="0">
                    <a:schemeClr val="dk1">
                      <a:alpha val="40000"/>
                    </a:schemeClr>
                  </a:outerShdw>
                </a:effectLst>
              </a:rPr>
              <a:t> </a:t>
            </a:r>
          </a:p>
          <a:p>
            <a:r>
              <a:rPr lang="tr-TR" sz="1600" dirty="0">
                <a:ln w="0"/>
                <a:effectLst>
                  <a:outerShdw blurRad="38100" dist="19050" dir="2700000" algn="tl" rotWithShape="0">
                    <a:schemeClr val="dk1">
                      <a:alpha val="40000"/>
                    </a:schemeClr>
                  </a:outerShdw>
                </a:effectLst>
              </a:rPr>
              <a:t>-</a:t>
            </a:r>
            <a:r>
              <a:rPr lang="tr-TR" sz="1600" dirty="0" err="1">
                <a:ln w="0"/>
                <a:effectLst>
                  <a:outerShdw blurRad="38100" dist="19050" dir="2700000" algn="tl" rotWithShape="0">
                    <a:schemeClr val="dk1">
                      <a:alpha val="40000"/>
                    </a:schemeClr>
                  </a:outerShdw>
                </a:effectLst>
              </a:rPr>
              <a:t>Cleaning</a:t>
            </a:r>
            <a:r>
              <a:rPr lang="tr-TR" sz="1600" dirty="0">
                <a:ln w="0"/>
                <a:effectLst>
                  <a:outerShdw blurRad="38100" dist="19050" dir="2700000" algn="tl" rotWithShape="0">
                    <a:schemeClr val="dk1">
                      <a:alpha val="40000"/>
                    </a:schemeClr>
                  </a:outerShdw>
                </a:effectLst>
              </a:rPr>
              <a:t>                                                                        </a:t>
            </a:r>
            <a:r>
              <a:rPr lang="tr-TR" sz="1600" dirty="0" err="1">
                <a:ln w="0"/>
                <a:effectLst>
                  <a:outerShdw blurRad="38100" dist="19050" dir="2700000" algn="tl" rotWithShape="0">
                    <a:schemeClr val="dk1">
                      <a:alpha val="40000"/>
                    </a:schemeClr>
                  </a:outerShdw>
                </a:effectLst>
              </a:rPr>
              <a:t>invoices</a:t>
            </a:r>
            <a:r>
              <a:rPr lang="tr-TR" sz="1600" dirty="0">
                <a:ln w="0"/>
                <a:effectLst>
                  <a:outerShdw blurRad="38100" dist="19050" dir="2700000" algn="tl" rotWithShape="0">
                    <a:schemeClr val="dk1">
                      <a:alpha val="40000"/>
                    </a:schemeClr>
                  </a:outerShdw>
                </a:effectLst>
              </a:rPr>
              <a:t>                </a:t>
            </a:r>
            <a:r>
              <a:rPr lang="tr-TR" sz="1600" dirty="0" err="1">
                <a:ln w="0"/>
                <a:effectLst>
                  <a:outerShdw blurRad="38100" dist="19050" dir="2700000" algn="tl" rotWithShape="0">
                    <a:schemeClr val="dk1">
                      <a:alpha val="40000"/>
                    </a:schemeClr>
                  </a:outerShdw>
                </a:effectLst>
              </a:rPr>
              <a:t>message,Picture</a:t>
            </a:r>
            <a:r>
              <a:rPr lang="tr-TR" sz="1600" dirty="0">
                <a:ln w="0"/>
                <a:effectLst>
                  <a:outerShdw blurRad="38100" dist="19050" dir="2700000" algn="tl" rotWithShape="0">
                    <a:schemeClr val="dk1">
                      <a:alpha val="40000"/>
                    </a:schemeClr>
                  </a:outerShdw>
                </a:effectLst>
              </a:rPr>
              <a:t> </a:t>
            </a:r>
            <a:r>
              <a:rPr lang="tr-TR" sz="1600" dirty="0" err="1">
                <a:ln w="0"/>
                <a:effectLst>
                  <a:outerShdw blurRad="38100" dist="19050" dir="2700000" algn="tl" rotWithShape="0">
                    <a:schemeClr val="dk1">
                      <a:alpha val="40000"/>
                    </a:schemeClr>
                  </a:outerShdw>
                </a:effectLst>
              </a:rPr>
              <a:t>and</a:t>
            </a:r>
            <a:endParaRPr lang="tr-TR" sz="1600" dirty="0">
              <a:ln w="0"/>
              <a:effectLst>
                <a:outerShdw blurRad="38100" dist="19050" dir="2700000" algn="tl" rotWithShape="0">
                  <a:schemeClr val="dk1">
                    <a:alpha val="40000"/>
                  </a:schemeClr>
                </a:outerShdw>
              </a:effectLst>
            </a:endParaRPr>
          </a:p>
          <a:p>
            <a:r>
              <a:rPr lang="tr-TR" sz="1600" dirty="0">
                <a:ln w="0"/>
                <a:effectLst>
                  <a:outerShdw blurRad="38100" dist="19050" dir="2700000" algn="tl" rotWithShape="0">
                    <a:schemeClr val="dk1">
                      <a:alpha val="40000"/>
                    </a:schemeClr>
                  </a:outerShdw>
                </a:effectLst>
              </a:rPr>
              <a:t>-</a:t>
            </a:r>
            <a:r>
              <a:rPr lang="tr-TR" sz="1600" dirty="0" err="1">
                <a:ln w="0"/>
                <a:effectLst>
                  <a:outerShdw blurRad="38100" dist="19050" dir="2700000" algn="tl" rotWithShape="0">
                    <a:schemeClr val="dk1">
                      <a:alpha val="40000"/>
                    </a:schemeClr>
                  </a:outerShdw>
                </a:effectLst>
              </a:rPr>
              <a:t>Petting</a:t>
            </a:r>
            <a:r>
              <a:rPr lang="tr-TR" sz="1600" dirty="0">
                <a:ln w="0"/>
                <a:effectLst>
                  <a:outerShdw blurRad="38100" dist="19050" dir="2700000" algn="tl" rotWithShape="0">
                    <a:schemeClr val="dk1">
                      <a:alpha val="40000"/>
                    </a:schemeClr>
                  </a:outerShdw>
                </a:effectLst>
              </a:rPr>
              <a:t>                                                                                                          video</a:t>
            </a:r>
          </a:p>
          <a:p>
            <a:r>
              <a:rPr lang="tr-TR" sz="1600" dirty="0">
                <a:ln w="0"/>
                <a:effectLst>
                  <a:outerShdw blurRad="38100" dist="19050" dir="2700000" algn="tl" rotWithShape="0">
                    <a:schemeClr val="dk1">
                      <a:alpha val="40000"/>
                    </a:schemeClr>
                  </a:outerShdw>
                </a:effectLst>
              </a:rPr>
              <a:t>-</a:t>
            </a:r>
            <a:r>
              <a:rPr lang="tr-TR" sz="1600" dirty="0" err="1">
                <a:ln w="0"/>
                <a:effectLst>
                  <a:outerShdw blurRad="38100" dist="19050" dir="2700000" algn="tl" rotWithShape="0">
                    <a:schemeClr val="dk1">
                      <a:alpha val="40000"/>
                    </a:schemeClr>
                  </a:outerShdw>
                </a:effectLst>
              </a:rPr>
              <a:t>etc</a:t>
            </a:r>
            <a:r>
              <a:rPr lang="tr-TR" sz="1600" dirty="0">
                <a:ln w="0"/>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204502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animBg="1"/>
      <p:bldP spid="14"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 6">
            <a:extLst>
              <a:ext uri="{FF2B5EF4-FFF2-40B4-BE49-F238E27FC236}">
                <a16:creationId xmlns:a16="http://schemas.microsoft.com/office/drawing/2014/main" id="{A668768E-50FC-4B63-9837-0607FDEE441C}"/>
              </a:ext>
            </a:extLst>
          </p:cNvPr>
          <p:cNvGrpSpPr/>
          <p:nvPr/>
        </p:nvGrpSpPr>
        <p:grpSpPr>
          <a:xfrm>
            <a:off x="0" y="-468"/>
            <a:ext cx="12191999" cy="722816"/>
            <a:chOff x="0" y="1"/>
            <a:chExt cx="12191999" cy="722816"/>
          </a:xfrm>
        </p:grpSpPr>
        <p:sp>
          <p:nvSpPr>
            <p:cNvPr id="6" name="Dikdörtgen 5">
              <a:extLst>
                <a:ext uri="{FF2B5EF4-FFF2-40B4-BE49-F238E27FC236}">
                  <a16:creationId xmlns:a16="http://schemas.microsoft.com/office/drawing/2014/main" id="{9EE49851-87F1-4B5A-BB86-83D20D3F1DF7}"/>
                </a:ext>
              </a:extLst>
            </p:cNvPr>
            <p:cNvSpPr/>
            <p:nvPr/>
          </p:nvSpPr>
          <p:spPr>
            <a:xfrm>
              <a:off x="0" y="1"/>
              <a:ext cx="12191999" cy="722816"/>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Helvetica" panose="020B0604020202020204" pitchFamily="34" charset="0"/>
                <a:cs typeface="Helvetica" panose="020B0604020202020204" pitchFamily="34" charset="0"/>
              </a:endParaRPr>
            </a:p>
          </p:txBody>
        </p:sp>
        <p:pic>
          <p:nvPicPr>
            <p:cNvPr id="7" name="Resim 3">
              <a:extLst>
                <a:ext uri="{FF2B5EF4-FFF2-40B4-BE49-F238E27FC236}">
                  <a16:creationId xmlns:a16="http://schemas.microsoft.com/office/drawing/2014/main" id="{BA8B5BA5-BCA3-473F-BC5B-056B64B40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04" y="196947"/>
              <a:ext cx="2044511" cy="341203"/>
            </a:xfrm>
            <a:prstGeom prst="rect">
              <a:avLst/>
            </a:prstGeom>
          </p:spPr>
        </p:pic>
      </p:grpSp>
      <p:sp>
        <p:nvSpPr>
          <p:cNvPr id="16" name="Rectangle 15">
            <a:extLst>
              <a:ext uri="{FF2B5EF4-FFF2-40B4-BE49-F238E27FC236}">
                <a16:creationId xmlns:a16="http://schemas.microsoft.com/office/drawing/2014/main" id="{8DF77D2C-049D-432B-B90E-2B8633DA7BE1}"/>
              </a:ext>
            </a:extLst>
          </p:cNvPr>
          <p:cNvSpPr/>
          <p:nvPr/>
        </p:nvSpPr>
        <p:spPr>
          <a:xfrm>
            <a:off x="6702070" y="1900536"/>
            <a:ext cx="4565881" cy="338554"/>
          </a:xfrm>
          <a:prstGeom prst="rect">
            <a:avLst/>
          </a:prstGeom>
          <a:noFill/>
        </p:spPr>
        <p:txBody>
          <a:bodyPr wrap="square" lIns="91440" tIns="45720" rIns="91440" bIns="45720">
            <a:spAutoFit/>
          </a:bodyPr>
          <a:lstStyle/>
          <a:p>
            <a:r>
              <a:rPr lang="tr-TR" sz="1600" dirty="0">
                <a:ln w="0"/>
                <a:solidFill>
                  <a:srgbClr val="1FBECA"/>
                </a:solidFill>
                <a:effectLst>
                  <a:outerShdw blurRad="38100" dist="19050" dir="2700000" algn="tl" rotWithShape="0">
                    <a:schemeClr val="dk1">
                      <a:alpha val="40000"/>
                    </a:schemeClr>
                  </a:outerShdw>
                </a:effectLst>
              </a:rPr>
              <a:t>Interra </a:t>
            </a:r>
            <a:r>
              <a:rPr lang="tr-TR" sz="1600" dirty="0" err="1">
                <a:ln w="0"/>
                <a:effectLst>
                  <a:outerShdw blurRad="38100" dist="19050" dir="2700000" algn="tl" rotWithShape="0">
                    <a:schemeClr val="dk1">
                      <a:alpha val="40000"/>
                    </a:schemeClr>
                  </a:outerShdw>
                </a:effectLst>
              </a:rPr>
              <a:t>Concierge</a:t>
            </a:r>
            <a:r>
              <a:rPr lang="tr-TR" sz="1600" dirty="0">
                <a:ln w="0"/>
                <a:effectLst>
                  <a:outerShdw blurRad="38100" dist="19050" dir="2700000" algn="tl" rotWithShape="0">
                    <a:schemeClr val="dk1">
                      <a:alpha val="40000"/>
                    </a:schemeClr>
                  </a:outerShdw>
                </a:effectLst>
              </a:rPr>
              <a:t> Solution </a:t>
            </a:r>
            <a:r>
              <a:rPr lang="tr-TR" sz="1600" dirty="0" err="1">
                <a:ln w="0"/>
                <a:effectLst>
                  <a:outerShdw blurRad="38100" dist="19050" dir="2700000" algn="tl" rotWithShape="0">
                    <a:schemeClr val="dk1">
                      <a:alpha val="40000"/>
                    </a:schemeClr>
                  </a:outerShdw>
                </a:effectLst>
              </a:rPr>
              <a:t>Benefits</a:t>
            </a:r>
            <a:endParaRPr lang="tr-TR" sz="2400" dirty="0">
              <a:ln w="0"/>
              <a:effectLst>
                <a:outerShdw blurRad="38100" dist="19050" dir="2700000" algn="tl" rotWithShape="0">
                  <a:schemeClr val="dk1">
                    <a:alpha val="40000"/>
                  </a:schemeClr>
                </a:outerShdw>
              </a:effectLst>
            </a:endParaRPr>
          </a:p>
        </p:txBody>
      </p:sp>
      <p:sp>
        <p:nvSpPr>
          <p:cNvPr id="10" name="Footer Placeholder 3">
            <a:extLst>
              <a:ext uri="{FF2B5EF4-FFF2-40B4-BE49-F238E27FC236}">
                <a16:creationId xmlns:a16="http://schemas.microsoft.com/office/drawing/2014/main" id="{C4F8C23B-2476-42C8-B499-CFF95F7E8EA2}"/>
              </a:ext>
            </a:extLst>
          </p:cNvPr>
          <p:cNvSpPr txBox="1">
            <a:spLocks/>
          </p:cNvSpPr>
          <p:nvPr/>
        </p:nvSpPr>
        <p:spPr>
          <a:xfrm>
            <a:off x="4984340" y="6497812"/>
            <a:ext cx="3860800" cy="360188"/>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a:solidFill>
                  <a:prstClr val="black">
                    <a:tint val="75000"/>
                  </a:prstClr>
                </a:solidFill>
              </a:rPr>
              <a:t>www.interra.com.tr</a:t>
            </a:r>
            <a:endParaRPr lang="tr-TR" dirty="0">
              <a:solidFill>
                <a:prstClr val="black">
                  <a:tint val="75000"/>
                </a:prstClr>
              </a:solidFill>
            </a:endParaRPr>
          </a:p>
        </p:txBody>
      </p:sp>
      <p:sp>
        <p:nvSpPr>
          <p:cNvPr id="11" name="Rectangle 10">
            <a:extLst>
              <a:ext uri="{FF2B5EF4-FFF2-40B4-BE49-F238E27FC236}">
                <a16:creationId xmlns:a16="http://schemas.microsoft.com/office/drawing/2014/main" id="{C720FC8E-B534-4A2C-80E6-D440B6874F8F}"/>
              </a:ext>
            </a:extLst>
          </p:cNvPr>
          <p:cNvSpPr/>
          <p:nvPr/>
        </p:nvSpPr>
        <p:spPr>
          <a:xfrm>
            <a:off x="6702070" y="1433258"/>
            <a:ext cx="4076766" cy="3565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tr-TR" dirty="0">
                <a:ln w="0"/>
                <a:effectLst>
                  <a:outerShdw blurRad="38100" dist="19050" dir="2700000" algn="tl" rotWithShape="0">
                    <a:schemeClr val="dk1">
                      <a:alpha val="40000"/>
                    </a:schemeClr>
                  </a:outerShdw>
                </a:effectLst>
              </a:rPr>
              <a:t> </a:t>
            </a:r>
            <a:r>
              <a:rPr lang="tr-TR" dirty="0" err="1">
                <a:ln w="0"/>
                <a:effectLst>
                  <a:outerShdw blurRad="38100" dist="19050" dir="2700000" algn="tl" rotWithShape="0">
                    <a:schemeClr val="dk1">
                      <a:alpha val="40000"/>
                    </a:schemeClr>
                  </a:outerShdw>
                </a:effectLst>
              </a:rPr>
              <a:t>Concierge</a:t>
            </a:r>
            <a:r>
              <a:rPr lang="tr-TR" dirty="0">
                <a:ln w="0"/>
                <a:effectLst>
                  <a:outerShdw blurRad="38100" dist="19050" dir="2700000" algn="tl" rotWithShape="0">
                    <a:schemeClr val="dk1">
                      <a:alpha val="40000"/>
                    </a:schemeClr>
                  </a:outerShdw>
                </a:effectLst>
              </a:rPr>
              <a:t> Services</a:t>
            </a:r>
          </a:p>
        </p:txBody>
      </p:sp>
      <p:sp>
        <p:nvSpPr>
          <p:cNvPr id="12" name="Dikdörtgen 7">
            <a:extLst>
              <a:ext uri="{FF2B5EF4-FFF2-40B4-BE49-F238E27FC236}">
                <a16:creationId xmlns:a16="http://schemas.microsoft.com/office/drawing/2014/main" id="{61EA3BB5-6539-4B65-A474-31C43F04D604}"/>
              </a:ext>
            </a:extLst>
          </p:cNvPr>
          <p:cNvSpPr/>
          <p:nvPr/>
        </p:nvSpPr>
        <p:spPr>
          <a:xfrm>
            <a:off x="2204824" y="261152"/>
            <a:ext cx="2736647" cy="369332"/>
          </a:xfrm>
          <a:prstGeom prst="rect">
            <a:avLst/>
          </a:prstGeom>
        </p:spPr>
        <p:txBody>
          <a:bodyPr wrap="none">
            <a:spAutoFit/>
          </a:bodyPr>
          <a:lstStyle/>
          <a:p>
            <a:r>
              <a:rPr lang="tr-TR" i="1" dirty="0">
                <a:solidFill>
                  <a:schemeClr val="bg1"/>
                </a:solidFill>
                <a:latin typeface="Helvetica" panose="020B0604020202020204" pitchFamily="34" charset="0"/>
                <a:cs typeface="Helvetica" panose="020B0604020202020204" pitchFamily="34" charset="0"/>
              </a:rPr>
              <a:t>Developer of uniqueness</a:t>
            </a:r>
          </a:p>
        </p:txBody>
      </p:sp>
      <p:sp>
        <p:nvSpPr>
          <p:cNvPr id="14" name="Rectangle 13">
            <a:extLst>
              <a:ext uri="{FF2B5EF4-FFF2-40B4-BE49-F238E27FC236}">
                <a16:creationId xmlns:a16="http://schemas.microsoft.com/office/drawing/2014/main" id="{3B9FDB8D-1F14-4716-B1DA-847E34111630}"/>
              </a:ext>
            </a:extLst>
          </p:cNvPr>
          <p:cNvSpPr/>
          <p:nvPr/>
        </p:nvSpPr>
        <p:spPr>
          <a:xfrm>
            <a:off x="6702068" y="2469288"/>
            <a:ext cx="4565881" cy="2308324"/>
          </a:xfrm>
          <a:prstGeom prst="rect">
            <a:avLst/>
          </a:prstGeom>
          <a:noFill/>
        </p:spPr>
        <p:txBody>
          <a:bodyPr wrap="square" lIns="91440" tIns="45720" rIns="91440" bIns="45720">
            <a:spAutoFit/>
          </a:bodyPr>
          <a:lstStyle/>
          <a:p>
            <a:pPr marL="285750" indent="-285750">
              <a:buFont typeface="Arial" panose="020B0604020202020204" pitchFamily="34" charset="0"/>
              <a:buChar char="•"/>
            </a:pPr>
            <a:r>
              <a:rPr lang="en-US" sz="1600" dirty="0">
                <a:ln w="0"/>
                <a:effectLst>
                  <a:outerShdw blurRad="38100" dist="19050" dir="2700000" algn="tl" rotWithShape="0">
                    <a:schemeClr val="dk1">
                      <a:alpha val="40000"/>
                    </a:schemeClr>
                  </a:outerShdw>
                </a:effectLst>
              </a:rPr>
              <a:t>A rational approach to the problem of communication within the building and the </a:t>
            </a:r>
            <a:r>
              <a:rPr lang="tr-TR" sz="1600" dirty="0" err="1">
                <a:ln w="0"/>
                <a:effectLst>
                  <a:outerShdw blurRad="38100" dist="19050" dir="2700000" algn="tl" rotWithShape="0">
                    <a:schemeClr val="dk1">
                      <a:alpha val="40000"/>
                    </a:schemeClr>
                  </a:outerShdw>
                </a:effectLst>
              </a:rPr>
              <a:t>compound</a:t>
            </a:r>
            <a:endParaRPr lang="tr-TR" sz="1600" dirty="0">
              <a:ln w="0"/>
              <a:effectLst>
                <a:outerShdw blurRad="38100" dist="19050" dir="2700000" algn="tl" rotWithShape="0">
                  <a:schemeClr val="dk1">
                    <a:alpha val="40000"/>
                  </a:schemeClr>
                </a:outerShdw>
              </a:effectLst>
            </a:endParaRPr>
          </a:p>
          <a:p>
            <a:pPr marL="285750" indent="-285750">
              <a:buFont typeface="Arial" panose="020B0604020202020204" pitchFamily="34" charset="0"/>
              <a:buChar char="•"/>
            </a:pPr>
            <a:endParaRPr lang="tr-TR" sz="1600" dirty="0">
              <a:ln w="0"/>
              <a:effectLst>
                <a:outerShdw blurRad="38100" dist="19050" dir="2700000" algn="tl" rotWithShape="0">
                  <a:schemeClr val="dk1">
                    <a:alpha val="40000"/>
                  </a:schemeClr>
                </a:outerShdw>
              </a:effectLst>
            </a:endParaRPr>
          </a:p>
          <a:p>
            <a:endParaRPr lang="tr-TR" sz="1600" dirty="0">
              <a:ln w="0"/>
              <a:effectLst>
                <a:outerShdw blurRad="38100" dist="19050" dir="2700000" algn="tl" rotWithShape="0">
                  <a:schemeClr val="dk1">
                    <a:alpha val="40000"/>
                  </a:schemeClr>
                </a:outerShdw>
              </a:effectLst>
            </a:endParaRPr>
          </a:p>
          <a:p>
            <a:pPr marL="285750" indent="-285750">
              <a:buFont typeface="Arial" panose="020B0604020202020204" pitchFamily="34" charset="0"/>
              <a:buChar char="•"/>
            </a:pPr>
            <a:r>
              <a:rPr lang="en-US" sz="1600" dirty="0">
                <a:ln w="0"/>
                <a:effectLst>
                  <a:outerShdw blurRad="38100" dist="19050" dir="2700000" algn="tl" rotWithShape="0">
                    <a:schemeClr val="dk1">
                      <a:alpha val="40000"/>
                    </a:schemeClr>
                  </a:outerShdw>
                </a:effectLst>
              </a:rPr>
              <a:t>Maximum comfort and privileged lifestyle for apartment residents</a:t>
            </a:r>
            <a:endParaRPr lang="tr-TR" sz="1600" dirty="0">
              <a:ln w="0"/>
              <a:effectLst>
                <a:outerShdw blurRad="38100" dist="19050" dir="2700000" algn="tl" rotWithShape="0">
                  <a:schemeClr val="dk1">
                    <a:alpha val="40000"/>
                  </a:schemeClr>
                </a:outerShdw>
              </a:effectLst>
            </a:endParaRPr>
          </a:p>
          <a:p>
            <a:pPr marL="285750" indent="-285750">
              <a:buFont typeface="Arial" panose="020B0604020202020204" pitchFamily="34" charset="0"/>
              <a:buChar char="•"/>
            </a:pPr>
            <a:endParaRPr lang="tr-TR" sz="1600" dirty="0">
              <a:ln w="0"/>
              <a:effectLst>
                <a:outerShdw blurRad="38100" dist="19050" dir="2700000" algn="tl" rotWithShape="0">
                  <a:schemeClr val="dk1">
                    <a:alpha val="40000"/>
                  </a:schemeClr>
                </a:outerShdw>
              </a:effectLst>
            </a:endParaRPr>
          </a:p>
          <a:p>
            <a:pPr marL="285750" indent="-285750">
              <a:buFont typeface="Arial" panose="020B0604020202020204" pitchFamily="34" charset="0"/>
              <a:buChar char="•"/>
            </a:pPr>
            <a:r>
              <a:rPr lang="tr-TR" sz="1600" dirty="0" err="1">
                <a:ln w="0"/>
                <a:effectLst>
                  <a:outerShdw blurRad="38100" dist="19050" dir="2700000" algn="tl" rotWithShape="0">
                    <a:schemeClr val="dk1">
                      <a:alpha val="40000"/>
                    </a:schemeClr>
                  </a:outerShdw>
                </a:effectLst>
              </a:rPr>
              <a:t>To</a:t>
            </a:r>
            <a:r>
              <a:rPr lang="en-US" sz="1600" dirty="0">
                <a:ln w="0"/>
                <a:effectLst>
                  <a:outerShdw blurRad="38100" dist="19050" dir="2700000" algn="tl" rotWithShape="0">
                    <a:schemeClr val="dk1">
                      <a:alpha val="40000"/>
                    </a:schemeClr>
                  </a:outerShdw>
                </a:effectLst>
              </a:rPr>
              <a:t> adds value to the project and life</a:t>
            </a:r>
            <a:endParaRPr lang="tr-TR" sz="1600" dirty="0">
              <a:ln w="0"/>
              <a:effectLst>
                <a:outerShdw blurRad="38100" dist="19050" dir="2700000" algn="tl" rotWithShape="0">
                  <a:schemeClr val="dk1">
                    <a:alpha val="40000"/>
                  </a:schemeClr>
                </a:outerShdw>
              </a:effectLst>
            </a:endParaRPr>
          </a:p>
        </p:txBody>
      </p:sp>
      <p:pic>
        <p:nvPicPr>
          <p:cNvPr id="13" name="Resim 1">
            <a:extLst>
              <a:ext uri="{FF2B5EF4-FFF2-40B4-BE49-F238E27FC236}">
                <a16:creationId xmlns:a16="http://schemas.microsoft.com/office/drawing/2014/main" id="{48A9E495-CEC1-46C3-97AC-6B9FA5FF1E7F}"/>
              </a:ext>
            </a:extLst>
          </p:cNvPr>
          <p:cNvPicPr>
            <a:picLocks noChangeAspect="1"/>
          </p:cNvPicPr>
          <p:nvPr/>
        </p:nvPicPr>
        <p:blipFill rotWithShape="1">
          <a:blip r:embed="rId4">
            <a:extLst>
              <a:ext uri="{28A0092B-C50C-407E-A947-70E740481C1C}">
                <a14:useLocalDpi xmlns:a14="http://schemas.microsoft.com/office/drawing/2010/main" val="0"/>
              </a:ext>
            </a:extLst>
          </a:blip>
          <a:srcRect l="6566" t="22429" r="55058" b="8808"/>
          <a:stretch/>
        </p:blipFill>
        <p:spPr>
          <a:xfrm>
            <a:off x="0" y="716966"/>
            <a:ext cx="6096000" cy="6141033"/>
          </a:xfrm>
          <a:prstGeom prst="rect">
            <a:avLst/>
          </a:prstGeom>
        </p:spPr>
      </p:pic>
    </p:spTree>
    <p:extLst>
      <p:ext uri="{BB962C8B-B14F-4D97-AF65-F5344CB8AC3E}">
        <p14:creationId xmlns:p14="http://schemas.microsoft.com/office/powerpoint/2010/main" val="347922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 6">
            <a:extLst>
              <a:ext uri="{FF2B5EF4-FFF2-40B4-BE49-F238E27FC236}">
                <a16:creationId xmlns:a16="http://schemas.microsoft.com/office/drawing/2014/main" id="{A668768E-50FC-4B63-9837-0607FDEE441C}"/>
              </a:ext>
            </a:extLst>
          </p:cNvPr>
          <p:cNvGrpSpPr/>
          <p:nvPr/>
        </p:nvGrpSpPr>
        <p:grpSpPr>
          <a:xfrm>
            <a:off x="0" y="-468"/>
            <a:ext cx="12191999" cy="722816"/>
            <a:chOff x="0" y="1"/>
            <a:chExt cx="12191999" cy="722816"/>
          </a:xfrm>
        </p:grpSpPr>
        <p:sp>
          <p:nvSpPr>
            <p:cNvPr id="6" name="Dikdörtgen 5">
              <a:extLst>
                <a:ext uri="{FF2B5EF4-FFF2-40B4-BE49-F238E27FC236}">
                  <a16:creationId xmlns:a16="http://schemas.microsoft.com/office/drawing/2014/main" id="{9EE49851-87F1-4B5A-BB86-83D20D3F1DF7}"/>
                </a:ext>
              </a:extLst>
            </p:cNvPr>
            <p:cNvSpPr/>
            <p:nvPr/>
          </p:nvSpPr>
          <p:spPr>
            <a:xfrm>
              <a:off x="0" y="1"/>
              <a:ext cx="12191999" cy="722816"/>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Helvetica" panose="020B0604020202020204" pitchFamily="34" charset="0"/>
                <a:cs typeface="Helvetica" panose="020B0604020202020204" pitchFamily="34" charset="0"/>
              </a:endParaRPr>
            </a:p>
          </p:txBody>
        </p:sp>
        <p:pic>
          <p:nvPicPr>
            <p:cNvPr id="7" name="Resim 3">
              <a:extLst>
                <a:ext uri="{FF2B5EF4-FFF2-40B4-BE49-F238E27FC236}">
                  <a16:creationId xmlns:a16="http://schemas.microsoft.com/office/drawing/2014/main" id="{BA8B5BA5-BCA3-473F-BC5B-056B64B40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04" y="196947"/>
              <a:ext cx="2044511" cy="341203"/>
            </a:xfrm>
            <a:prstGeom prst="rect">
              <a:avLst/>
            </a:prstGeom>
          </p:spPr>
        </p:pic>
      </p:grpSp>
      <p:sp>
        <p:nvSpPr>
          <p:cNvPr id="16" name="Rectangle 15">
            <a:extLst>
              <a:ext uri="{FF2B5EF4-FFF2-40B4-BE49-F238E27FC236}">
                <a16:creationId xmlns:a16="http://schemas.microsoft.com/office/drawing/2014/main" id="{8DF77D2C-049D-432B-B90E-2B8633DA7BE1}"/>
              </a:ext>
            </a:extLst>
          </p:cNvPr>
          <p:cNvSpPr/>
          <p:nvPr/>
        </p:nvSpPr>
        <p:spPr>
          <a:xfrm>
            <a:off x="6702070" y="1900536"/>
            <a:ext cx="4565881" cy="338554"/>
          </a:xfrm>
          <a:prstGeom prst="rect">
            <a:avLst/>
          </a:prstGeom>
          <a:noFill/>
        </p:spPr>
        <p:txBody>
          <a:bodyPr wrap="square" lIns="91440" tIns="45720" rIns="91440" bIns="45720">
            <a:spAutoFit/>
          </a:bodyPr>
          <a:lstStyle/>
          <a:p>
            <a:r>
              <a:rPr lang="tr-TR" sz="1600" dirty="0">
                <a:ln w="0"/>
                <a:solidFill>
                  <a:srgbClr val="1FBECA"/>
                </a:solidFill>
                <a:effectLst>
                  <a:outerShdw blurRad="38100" dist="19050" dir="2700000" algn="tl" rotWithShape="0">
                    <a:schemeClr val="dk1">
                      <a:alpha val="40000"/>
                    </a:schemeClr>
                  </a:outerShdw>
                </a:effectLst>
              </a:rPr>
              <a:t>Interra </a:t>
            </a:r>
            <a:r>
              <a:rPr lang="tr-TR" sz="1600" dirty="0" err="1">
                <a:ln w="0"/>
                <a:effectLst>
                  <a:outerShdw blurRad="38100" dist="19050" dir="2700000" algn="tl" rotWithShape="0">
                    <a:schemeClr val="dk1">
                      <a:alpha val="40000"/>
                    </a:schemeClr>
                  </a:outerShdw>
                </a:effectLst>
              </a:rPr>
              <a:t>Concierge</a:t>
            </a:r>
            <a:r>
              <a:rPr lang="tr-TR" sz="1600" dirty="0">
                <a:ln w="0"/>
                <a:effectLst>
                  <a:outerShdw blurRad="38100" dist="19050" dir="2700000" algn="tl" rotWithShape="0">
                    <a:schemeClr val="dk1">
                      <a:alpha val="40000"/>
                    </a:schemeClr>
                  </a:outerShdw>
                </a:effectLst>
              </a:rPr>
              <a:t> </a:t>
            </a:r>
            <a:r>
              <a:rPr lang="tr-TR" sz="1600" dirty="0" err="1">
                <a:ln w="0"/>
                <a:effectLst>
                  <a:outerShdw blurRad="38100" dist="19050" dir="2700000" algn="tl" rotWithShape="0">
                    <a:schemeClr val="dk1">
                      <a:alpha val="40000"/>
                    </a:schemeClr>
                  </a:outerShdw>
                </a:effectLst>
              </a:rPr>
              <a:t>use</a:t>
            </a:r>
            <a:r>
              <a:rPr lang="tr-TR" sz="1600" dirty="0">
                <a:ln w="0"/>
                <a:effectLst>
                  <a:outerShdw blurRad="38100" dist="19050" dir="2700000" algn="tl" rotWithShape="0">
                    <a:schemeClr val="dk1">
                      <a:alpha val="40000"/>
                    </a:schemeClr>
                  </a:outerShdw>
                </a:effectLst>
              </a:rPr>
              <a:t> of </a:t>
            </a:r>
            <a:endParaRPr lang="tr-TR" sz="2400" dirty="0">
              <a:ln w="0"/>
              <a:effectLst>
                <a:outerShdw blurRad="38100" dist="19050" dir="2700000" algn="tl" rotWithShape="0">
                  <a:schemeClr val="dk1">
                    <a:alpha val="40000"/>
                  </a:schemeClr>
                </a:outerShdw>
              </a:effectLst>
            </a:endParaRPr>
          </a:p>
        </p:txBody>
      </p:sp>
      <p:sp>
        <p:nvSpPr>
          <p:cNvPr id="10" name="Footer Placeholder 3">
            <a:extLst>
              <a:ext uri="{FF2B5EF4-FFF2-40B4-BE49-F238E27FC236}">
                <a16:creationId xmlns:a16="http://schemas.microsoft.com/office/drawing/2014/main" id="{C4F8C23B-2476-42C8-B499-CFF95F7E8EA2}"/>
              </a:ext>
            </a:extLst>
          </p:cNvPr>
          <p:cNvSpPr txBox="1">
            <a:spLocks/>
          </p:cNvSpPr>
          <p:nvPr/>
        </p:nvSpPr>
        <p:spPr>
          <a:xfrm>
            <a:off x="4984340" y="6497812"/>
            <a:ext cx="3860800" cy="360188"/>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prstClr val="black">
                    <a:tint val="75000"/>
                  </a:prstClr>
                </a:solidFill>
              </a:rPr>
              <a:t>www.interra.com.tr</a:t>
            </a:r>
          </a:p>
        </p:txBody>
      </p:sp>
      <p:sp>
        <p:nvSpPr>
          <p:cNvPr id="11" name="Rectangle 10">
            <a:extLst>
              <a:ext uri="{FF2B5EF4-FFF2-40B4-BE49-F238E27FC236}">
                <a16:creationId xmlns:a16="http://schemas.microsoft.com/office/drawing/2014/main" id="{C720FC8E-B534-4A2C-80E6-D440B6874F8F}"/>
              </a:ext>
            </a:extLst>
          </p:cNvPr>
          <p:cNvSpPr/>
          <p:nvPr/>
        </p:nvSpPr>
        <p:spPr>
          <a:xfrm>
            <a:off x="6702070" y="1433258"/>
            <a:ext cx="4076766" cy="3565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tr-TR" dirty="0">
                <a:ln w="0"/>
                <a:effectLst>
                  <a:outerShdw blurRad="38100" dist="19050" dir="2700000" algn="tl" rotWithShape="0">
                    <a:schemeClr val="dk1">
                      <a:alpha val="40000"/>
                    </a:schemeClr>
                  </a:outerShdw>
                </a:effectLst>
              </a:rPr>
              <a:t> </a:t>
            </a:r>
            <a:r>
              <a:rPr lang="tr-TR" dirty="0" err="1">
                <a:ln w="0"/>
                <a:effectLst>
                  <a:outerShdw blurRad="38100" dist="19050" dir="2700000" algn="tl" rotWithShape="0">
                    <a:schemeClr val="dk1">
                      <a:alpha val="40000"/>
                    </a:schemeClr>
                  </a:outerShdw>
                </a:effectLst>
              </a:rPr>
              <a:t>Concierge</a:t>
            </a:r>
            <a:r>
              <a:rPr lang="tr-TR" dirty="0">
                <a:ln w="0"/>
                <a:effectLst>
                  <a:outerShdw blurRad="38100" dist="19050" dir="2700000" algn="tl" rotWithShape="0">
                    <a:schemeClr val="dk1">
                      <a:alpha val="40000"/>
                    </a:schemeClr>
                  </a:outerShdw>
                </a:effectLst>
              </a:rPr>
              <a:t> Services</a:t>
            </a:r>
          </a:p>
        </p:txBody>
      </p:sp>
      <p:sp>
        <p:nvSpPr>
          <p:cNvPr id="12" name="Dikdörtgen 7">
            <a:extLst>
              <a:ext uri="{FF2B5EF4-FFF2-40B4-BE49-F238E27FC236}">
                <a16:creationId xmlns:a16="http://schemas.microsoft.com/office/drawing/2014/main" id="{61EA3BB5-6539-4B65-A474-31C43F04D604}"/>
              </a:ext>
            </a:extLst>
          </p:cNvPr>
          <p:cNvSpPr/>
          <p:nvPr/>
        </p:nvSpPr>
        <p:spPr>
          <a:xfrm>
            <a:off x="2204824" y="261152"/>
            <a:ext cx="2736647" cy="369332"/>
          </a:xfrm>
          <a:prstGeom prst="rect">
            <a:avLst/>
          </a:prstGeom>
        </p:spPr>
        <p:txBody>
          <a:bodyPr wrap="none">
            <a:spAutoFit/>
          </a:bodyPr>
          <a:lstStyle/>
          <a:p>
            <a:r>
              <a:rPr lang="tr-TR" i="1" dirty="0">
                <a:solidFill>
                  <a:schemeClr val="bg1"/>
                </a:solidFill>
                <a:latin typeface="Helvetica" panose="020B0604020202020204" pitchFamily="34" charset="0"/>
                <a:cs typeface="Helvetica" panose="020B0604020202020204" pitchFamily="34" charset="0"/>
              </a:rPr>
              <a:t>Developer of uniqueness</a:t>
            </a:r>
          </a:p>
        </p:txBody>
      </p:sp>
      <p:sp>
        <p:nvSpPr>
          <p:cNvPr id="14" name="Rectangle 13">
            <a:extLst>
              <a:ext uri="{FF2B5EF4-FFF2-40B4-BE49-F238E27FC236}">
                <a16:creationId xmlns:a16="http://schemas.microsoft.com/office/drawing/2014/main" id="{3B9FDB8D-1F14-4716-B1DA-847E34111630}"/>
              </a:ext>
            </a:extLst>
          </p:cNvPr>
          <p:cNvSpPr/>
          <p:nvPr/>
        </p:nvSpPr>
        <p:spPr>
          <a:xfrm>
            <a:off x="6702068" y="2469288"/>
            <a:ext cx="4565881" cy="1815882"/>
          </a:xfrm>
          <a:prstGeom prst="rect">
            <a:avLst/>
          </a:prstGeom>
          <a:noFill/>
        </p:spPr>
        <p:txBody>
          <a:bodyPr wrap="square" lIns="91440" tIns="45720" rIns="91440" bIns="45720">
            <a:spAutoFit/>
          </a:bodyPr>
          <a:lstStyle/>
          <a:p>
            <a:pPr marL="285750" indent="-285750">
              <a:buFont typeface="Arial" panose="020B0604020202020204" pitchFamily="34" charset="0"/>
              <a:buChar char="•"/>
            </a:pPr>
            <a:endParaRPr lang="tr-TR" sz="1600" dirty="0">
              <a:ln w="0"/>
              <a:effectLst>
                <a:outerShdw blurRad="38100" dist="19050" dir="2700000" algn="tl" rotWithShape="0">
                  <a:schemeClr val="dk1">
                    <a:alpha val="40000"/>
                  </a:schemeClr>
                </a:outerShdw>
              </a:effectLst>
            </a:endParaRPr>
          </a:p>
          <a:p>
            <a:pPr marL="285750" indent="-285750">
              <a:buFont typeface="Arial" panose="020B0604020202020204" pitchFamily="34" charset="0"/>
              <a:buChar char="•"/>
            </a:pPr>
            <a:r>
              <a:rPr lang="en-US" sz="1600" dirty="0">
                <a:ln w="0"/>
                <a:effectLst>
                  <a:outerShdw blurRad="38100" dist="19050" dir="2700000" algn="tl" rotWithShape="0">
                    <a:schemeClr val="dk1">
                      <a:alpha val="40000"/>
                    </a:schemeClr>
                  </a:outerShdw>
                </a:effectLst>
              </a:rPr>
              <a:t>Us</a:t>
            </a:r>
            <a:r>
              <a:rPr lang="tr-TR" sz="1600" dirty="0">
                <a:ln w="0"/>
                <a:effectLst>
                  <a:outerShdw blurRad="38100" dist="19050" dir="2700000" algn="tl" rotWithShape="0">
                    <a:schemeClr val="dk1">
                      <a:alpha val="40000"/>
                    </a:schemeClr>
                  </a:outerShdw>
                </a:effectLst>
              </a:rPr>
              <a:t>e</a:t>
            </a:r>
            <a:r>
              <a:rPr lang="en-US" sz="1600" dirty="0">
                <a:ln w="0"/>
                <a:effectLst>
                  <a:outerShdw blurRad="38100" dist="19050" dir="2700000" algn="tl" rotWithShape="0">
                    <a:schemeClr val="dk1">
                      <a:alpha val="40000"/>
                    </a:schemeClr>
                  </a:outerShdw>
                </a:effectLst>
              </a:rPr>
              <a:t> from smart phones and tablets as well as </a:t>
            </a:r>
            <a:r>
              <a:rPr lang="tr-TR" sz="1600" dirty="0">
                <a:ln w="0"/>
                <a:effectLst>
                  <a:outerShdw blurRad="38100" dist="19050" dir="2700000" algn="tl" rotWithShape="0">
                    <a:schemeClr val="dk1">
                      <a:alpha val="40000"/>
                    </a:schemeClr>
                  </a:outerShdw>
                </a:effectLst>
              </a:rPr>
              <a:t>INTERRA</a:t>
            </a:r>
            <a:r>
              <a:rPr lang="en-US" sz="1600" dirty="0">
                <a:ln w="0"/>
                <a:effectLst>
                  <a:outerShdw blurRad="38100" dist="19050" dir="2700000" algn="tl" rotWithShape="0">
                    <a:schemeClr val="dk1">
                      <a:alpha val="40000"/>
                    </a:schemeClr>
                  </a:outerShdw>
                </a:effectLst>
              </a:rPr>
              <a:t> Touch Panels</a:t>
            </a:r>
            <a:endParaRPr lang="tr-TR" sz="1600" dirty="0">
              <a:ln w="0"/>
              <a:effectLst>
                <a:outerShdw blurRad="38100" dist="19050" dir="2700000" algn="tl" rotWithShape="0">
                  <a:schemeClr val="dk1">
                    <a:alpha val="40000"/>
                  </a:schemeClr>
                </a:outerShdw>
              </a:effectLst>
            </a:endParaRPr>
          </a:p>
          <a:p>
            <a:pPr marL="285750" indent="-285750">
              <a:buFont typeface="Arial" panose="020B0604020202020204" pitchFamily="34" charset="0"/>
              <a:buChar char="•"/>
            </a:pPr>
            <a:endParaRPr lang="tr-TR" sz="1600" dirty="0">
              <a:ln w="0"/>
              <a:effectLst>
                <a:outerShdw blurRad="38100" dist="19050" dir="2700000" algn="tl" rotWithShape="0">
                  <a:schemeClr val="dk1">
                    <a:alpha val="40000"/>
                  </a:schemeClr>
                </a:outerShdw>
              </a:effectLst>
            </a:endParaRPr>
          </a:p>
          <a:p>
            <a:endParaRPr lang="tr-TR" sz="1600" dirty="0">
              <a:ln w="0"/>
              <a:effectLst>
                <a:outerShdw blurRad="38100" dist="19050" dir="2700000" algn="tl" rotWithShape="0">
                  <a:schemeClr val="dk1">
                    <a:alpha val="40000"/>
                  </a:schemeClr>
                </a:outerShdw>
              </a:effectLst>
            </a:endParaRPr>
          </a:p>
          <a:p>
            <a:pPr marL="285750" indent="-285750">
              <a:buFont typeface="Arial" panose="020B0604020202020204" pitchFamily="34" charset="0"/>
              <a:buChar char="•"/>
            </a:pPr>
            <a:r>
              <a:rPr lang="tr-TR" sz="1600" dirty="0" err="1">
                <a:ln w="0"/>
                <a:effectLst>
                  <a:outerShdw blurRad="38100" dist="19050" dir="2700000" algn="tl" rotWithShape="0">
                    <a:schemeClr val="dk1">
                      <a:alpha val="40000"/>
                    </a:schemeClr>
                  </a:outerShdw>
                </a:effectLst>
              </a:rPr>
              <a:t>Receiving</a:t>
            </a:r>
            <a:r>
              <a:rPr lang="tr-TR" sz="1600" dirty="0">
                <a:ln w="0"/>
                <a:effectLst>
                  <a:outerShdw blurRad="38100" dist="19050" dir="2700000" algn="tl" rotWithShape="0">
                    <a:schemeClr val="dk1">
                      <a:alpha val="40000"/>
                    </a:schemeClr>
                  </a:outerShdw>
                </a:effectLst>
              </a:rPr>
              <a:t> of m</a:t>
            </a:r>
            <a:r>
              <a:rPr lang="en-US" sz="1600" dirty="0" err="1">
                <a:ln w="0"/>
                <a:effectLst>
                  <a:outerShdw blurRad="38100" dist="19050" dir="2700000" algn="tl" rotWithShape="0">
                    <a:schemeClr val="dk1">
                      <a:alpha val="40000"/>
                    </a:schemeClr>
                  </a:outerShdw>
                </a:effectLst>
              </a:rPr>
              <a:t>essages</a:t>
            </a:r>
            <a:r>
              <a:rPr lang="en-US" sz="1600" dirty="0">
                <a:ln w="0"/>
                <a:effectLst>
                  <a:outerShdw blurRad="38100" dist="19050" dir="2700000" algn="tl" rotWithShape="0">
                    <a:schemeClr val="dk1">
                      <a:alpha val="40000"/>
                    </a:schemeClr>
                  </a:outerShdw>
                </a:effectLst>
              </a:rPr>
              <a:t> and notifications from all devices</a:t>
            </a:r>
            <a:endParaRPr lang="tr-TR" sz="1600" dirty="0">
              <a:ln w="0"/>
              <a:effectLst>
                <a:outerShdw blurRad="38100" dist="19050" dir="2700000" algn="tl" rotWithShape="0">
                  <a:schemeClr val="dk1">
                    <a:alpha val="40000"/>
                  </a:schemeClr>
                </a:outerShdw>
              </a:effectLst>
            </a:endParaRPr>
          </a:p>
        </p:txBody>
      </p:sp>
      <p:pic>
        <p:nvPicPr>
          <p:cNvPr id="13" name="Resim 1">
            <a:extLst>
              <a:ext uri="{FF2B5EF4-FFF2-40B4-BE49-F238E27FC236}">
                <a16:creationId xmlns:a16="http://schemas.microsoft.com/office/drawing/2014/main" id="{65AD8E65-5E0E-43D2-8FD1-3F1A6901C25A}"/>
              </a:ext>
            </a:extLst>
          </p:cNvPr>
          <p:cNvPicPr>
            <a:picLocks noChangeAspect="1"/>
          </p:cNvPicPr>
          <p:nvPr/>
        </p:nvPicPr>
        <p:blipFill rotWithShape="1">
          <a:blip r:embed="rId4">
            <a:extLst>
              <a:ext uri="{28A0092B-C50C-407E-A947-70E740481C1C}">
                <a14:useLocalDpi xmlns:a14="http://schemas.microsoft.com/office/drawing/2010/main" val="0"/>
              </a:ext>
            </a:extLst>
          </a:blip>
          <a:srcRect l="52422" t="57345" r="23687" b="27666"/>
          <a:stretch/>
        </p:blipFill>
        <p:spPr>
          <a:xfrm>
            <a:off x="7284011" y="4397221"/>
            <a:ext cx="2912884" cy="1027521"/>
          </a:xfrm>
          <a:prstGeom prst="rect">
            <a:avLst/>
          </a:prstGeom>
        </p:spPr>
      </p:pic>
      <p:pic>
        <p:nvPicPr>
          <p:cNvPr id="17" name="Resim 1">
            <a:extLst>
              <a:ext uri="{FF2B5EF4-FFF2-40B4-BE49-F238E27FC236}">
                <a16:creationId xmlns:a16="http://schemas.microsoft.com/office/drawing/2014/main" id="{A80FAE20-05B4-421B-A2CC-7A30729E7AF0}"/>
              </a:ext>
            </a:extLst>
          </p:cNvPr>
          <p:cNvPicPr>
            <a:picLocks noChangeAspect="1"/>
          </p:cNvPicPr>
          <p:nvPr/>
        </p:nvPicPr>
        <p:blipFill rotWithShape="1">
          <a:blip r:embed="rId4">
            <a:extLst>
              <a:ext uri="{28A0092B-C50C-407E-A947-70E740481C1C}">
                <a14:useLocalDpi xmlns:a14="http://schemas.microsoft.com/office/drawing/2010/main" val="0"/>
              </a:ext>
            </a:extLst>
          </a:blip>
          <a:srcRect l="7308" t="19076" r="53272" b="12977"/>
          <a:stretch/>
        </p:blipFill>
        <p:spPr>
          <a:xfrm>
            <a:off x="0" y="722348"/>
            <a:ext cx="6096000" cy="6135652"/>
          </a:xfrm>
          <a:prstGeom prst="rect">
            <a:avLst/>
          </a:prstGeom>
        </p:spPr>
      </p:pic>
    </p:spTree>
    <p:extLst>
      <p:ext uri="{BB962C8B-B14F-4D97-AF65-F5344CB8AC3E}">
        <p14:creationId xmlns:p14="http://schemas.microsoft.com/office/powerpoint/2010/main" val="138812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 6">
            <a:extLst>
              <a:ext uri="{FF2B5EF4-FFF2-40B4-BE49-F238E27FC236}">
                <a16:creationId xmlns:a16="http://schemas.microsoft.com/office/drawing/2014/main" id="{A668768E-50FC-4B63-9837-0607FDEE441C}"/>
              </a:ext>
            </a:extLst>
          </p:cNvPr>
          <p:cNvGrpSpPr/>
          <p:nvPr/>
        </p:nvGrpSpPr>
        <p:grpSpPr>
          <a:xfrm>
            <a:off x="0" y="-468"/>
            <a:ext cx="12191999" cy="722816"/>
            <a:chOff x="0" y="1"/>
            <a:chExt cx="12191999" cy="722816"/>
          </a:xfrm>
        </p:grpSpPr>
        <p:sp>
          <p:nvSpPr>
            <p:cNvPr id="6" name="Dikdörtgen 5">
              <a:extLst>
                <a:ext uri="{FF2B5EF4-FFF2-40B4-BE49-F238E27FC236}">
                  <a16:creationId xmlns:a16="http://schemas.microsoft.com/office/drawing/2014/main" id="{9EE49851-87F1-4B5A-BB86-83D20D3F1DF7}"/>
                </a:ext>
              </a:extLst>
            </p:cNvPr>
            <p:cNvSpPr/>
            <p:nvPr/>
          </p:nvSpPr>
          <p:spPr>
            <a:xfrm>
              <a:off x="0" y="1"/>
              <a:ext cx="12191999" cy="722816"/>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Helvetica" panose="020B0604020202020204" pitchFamily="34" charset="0"/>
                <a:cs typeface="Helvetica" panose="020B0604020202020204" pitchFamily="34" charset="0"/>
              </a:endParaRPr>
            </a:p>
          </p:txBody>
        </p:sp>
        <p:pic>
          <p:nvPicPr>
            <p:cNvPr id="7" name="Resim 3">
              <a:extLst>
                <a:ext uri="{FF2B5EF4-FFF2-40B4-BE49-F238E27FC236}">
                  <a16:creationId xmlns:a16="http://schemas.microsoft.com/office/drawing/2014/main" id="{BA8B5BA5-BCA3-473F-BC5B-056B64B40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04" y="196947"/>
              <a:ext cx="2044511" cy="341203"/>
            </a:xfrm>
            <a:prstGeom prst="rect">
              <a:avLst/>
            </a:prstGeom>
          </p:spPr>
        </p:pic>
      </p:grpSp>
      <p:sp>
        <p:nvSpPr>
          <p:cNvPr id="16" name="Rectangle 15">
            <a:extLst>
              <a:ext uri="{FF2B5EF4-FFF2-40B4-BE49-F238E27FC236}">
                <a16:creationId xmlns:a16="http://schemas.microsoft.com/office/drawing/2014/main" id="{8DF77D2C-049D-432B-B90E-2B8633DA7BE1}"/>
              </a:ext>
            </a:extLst>
          </p:cNvPr>
          <p:cNvSpPr/>
          <p:nvPr/>
        </p:nvSpPr>
        <p:spPr>
          <a:xfrm>
            <a:off x="6702070" y="1900536"/>
            <a:ext cx="4565881" cy="338554"/>
          </a:xfrm>
          <a:prstGeom prst="rect">
            <a:avLst/>
          </a:prstGeom>
          <a:noFill/>
        </p:spPr>
        <p:txBody>
          <a:bodyPr wrap="square" lIns="91440" tIns="45720" rIns="91440" bIns="45720">
            <a:spAutoFit/>
          </a:bodyPr>
          <a:lstStyle/>
          <a:p>
            <a:r>
              <a:rPr lang="tr-TR" sz="1600" dirty="0">
                <a:ln w="0"/>
                <a:solidFill>
                  <a:srgbClr val="1FBECA"/>
                </a:solidFill>
                <a:effectLst>
                  <a:outerShdw blurRad="38100" dist="19050" dir="2700000" algn="tl" rotWithShape="0">
                    <a:schemeClr val="dk1">
                      <a:alpha val="40000"/>
                    </a:schemeClr>
                  </a:outerShdw>
                </a:effectLst>
              </a:rPr>
              <a:t>Interra </a:t>
            </a:r>
            <a:r>
              <a:rPr lang="tr-TR" sz="1600" dirty="0" err="1">
                <a:ln w="0"/>
                <a:effectLst>
                  <a:outerShdw blurRad="38100" dist="19050" dir="2700000" algn="tl" rotWithShape="0">
                    <a:schemeClr val="dk1">
                      <a:alpha val="40000"/>
                    </a:schemeClr>
                  </a:outerShdw>
                </a:effectLst>
              </a:rPr>
              <a:t>concierge</a:t>
            </a:r>
            <a:r>
              <a:rPr lang="tr-TR" sz="1600" dirty="0">
                <a:ln w="0"/>
                <a:effectLst>
                  <a:outerShdw blurRad="38100" dist="19050" dir="2700000" algn="tl" rotWithShape="0">
                    <a:schemeClr val="dk1">
                      <a:alpha val="40000"/>
                    </a:schemeClr>
                  </a:outerShdw>
                </a:effectLst>
              </a:rPr>
              <a:t> </a:t>
            </a:r>
            <a:r>
              <a:rPr lang="tr-TR" sz="1600" dirty="0" err="1">
                <a:ln w="0"/>
                <a:effectLst>
                  <a:outerShdw blurRad="38100" dist="19050" dir="2700000" algn="tl" rotWithShape="0">
                    <a:schemeClr val="dk1">
                      <a:alpha val="40000"/>
                    </a:schemeClr>
                  </a:outerShdw>
                </a:effectLst>
              </a:rPr>
              <a:t>solutions</a:t>
            </a:r>
            <a:r>
              <a:rPr lang="tr-TR" sz="1600" dirty="0">
                <a:ln w="0"/>
                <a:effectLst>
                  <a:outerShdw blurRad="38100" dist="19050" dir="2700000" algn="tl" rotWithShape="0">
                    <a:schemeClr val="dk1">
                      <a:alpha val="40000"/>
                    </a:schemeClr>
                  </a:outerShdw>
                </a:effectLst>
              </a:rPr>
              <a:t> </a:t>
            </a:r>
            <a:r>
              <a:rPr lang="tr-TR" sz="1600" dirty="0" err="1">
                <a:ln w="0"/>
                <a:effectLst>
                  <a:outerShdw blurRad="38100" dist="19050" dir="2700000" algn="tl" rotWithShape="0">
                    <a:schemeClr val="dk1">
                      <a:alpha val="40000"/>
                    </a:schemeClr>
                  </a:outerShdw>
                </a:effectLst>
              </a:rPr>
              <a:t>application</a:t>
            </a:r>
            <a:r>
              <a:rPr lang="tr-TR" sz="1600" dirty="0">
                <a:ln w="0"/>
                <a:effectLst>
                  <a:outerShdw blurRad="38100" dist="19050" dir="2700000" algn="tl" rotWithShape="0">
                    <a:schemeClr val="dk1">
                      <a:alpha val="40000"/>
                    </a:schemeClr>
                  </a:outerShdw>
                </a:effectLst>
              </a:rPr>
              <a:t> </a:t>
            </a:r>
            <a:r>
              <a:rPr lang="tr-TR" sz="1600" dirty="0" err="1">
                <a:ln w="0"/>
                <a:effectLst>
                  <a:outerShdw blurRad="38100" dist="19050" dir="2700000" algn="tl" rotWithShape="0">
                    <a:schemeClr val="dk1">
                      <a:alpha val="40000"/>
                    </a:schemeClr>
                  </a:outerShdw>
                </a:effectLst>
              </a:rPr>
              <a:t>areas</a:t>
            </a:r>
            <a:endParaRPr lang="tr-TR" sz="2400" dirty="0">
              <a:ln w="0"/>
              <a:effectLst>
                <a:outerShdw blurRad="38100" dist="19050" dir="2700000" algn="tl" rotWithShape="0">
                  <a:schemeClr val="dk1">
                    <a:alpha val="40000"/>
                  </a:schemeClr>
                </a:outerShdw>
              </a:effectLst>
            </a:endParaRPr>
          </a:p>
        </p:txBody>
      </p:sp>
      <p:sp>
        <p:nvSpPr>
          <p:cNvPr id="10" name="Footer Placeholder 3">
            <a:extLst>
              <a:ext uri="{FF2B5EF4-FFF2-40B4-BE49-F238E27FC236}">
                <a16:creationId xmlns:a16="http://schemas.microsoft.com/office/drawing/2014/main" id="{C4F8C23B-2476-42C8-B499-CFF95F7E8EA2}"/>
              </a:ext>
            </a:extLst>
          </p:cNvPr>
          <p:cNvSpPr txBox="1">
            <a:spLocks/>
          </p:cNvSpPr>
          <p:nvPr/>
        </p:nvSpPr>
        <p:spPr>
          <a:xfrm>
            <a:off x="4984340" y="6497812"/>
            <a:ext cx="3860800" cy="360188"/>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prstClr val="black">
                    <a:tint val="75000"/>
                  </a:prstClr>
                </a:solidFill>
              </a:rPr>
              <a:t>www.interra.com.tr</a:t>
            </a:r>
          </a:p>
        </p:txBody>
      </p:sp>
      <p:sp>
        <p:nvSpPr>
          <p:cNvPr id="11" name="Rectangle 10">
            <a:extLst>
              <a:ext uri="{FF2B5EF4-FFF2-40B4-BE49-F238E27FC236}">
                <a16:creationId xmlns:a16="http://schemas.microsoft.com/office/drawing/2014/main" id="{C720FC8E-B534-4A2C-80E6-D440B6874F8F}"/>
              </a:ext>
            </a:extLst>
          </p:cNvPr>
          <p:cNvSpPr/>
          <p:nvPr/>
        </p:nvSpPr>
        <p:spPr>
          <a:xfrm>
            <a:off x="6702070" y="1433258"/>
            <a:ext cx="4076766" cy="3565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tr-TR" dirty="0">
                <a:ln w="0"/>
                <a:effectLst>
                  <a:outerShdw blurRad="38100" dist="19050" dir="2700000" algn="tl" rotWithShape="0">
                    <a:schemeClr val="dk1">
                      <a:alpha val="40000"/>
                    </a:schemeClr>
                  </a:outerShdw>
                </a:effectLst>
              </a:rPr>
              <a:t> </a:t>
            </a:r>
            <a:r>
              <a:rPr lang="tr-TR" dirty="0" err="1">
                <a:ln w="0"/>
                <a:effectLst>
                  <a:outerShdw blurRad="38100" dist="19050" dir="2700000" algn="tl" rotWithShape="0">
                    <a:schemeClr val="dk1">
                      <a:alpha val="40000"/>
                    </a:schemeClr>
                  </a:outerShdw>
                </a:effectLst>
              </a:rPr>
              <a:t>Concierge</a:t>
            </a:r>
            <a:r>
              <a:rPr lang="tr-TR" dirty="0">
                <a:ln w="0"/>
                <a:effectLst>
                  <a:outerShdw blurRad="38100" dist="19050" dir="2700000" algn="tl" rotWithShape="0">
                    <a:schemeClr val="dk1">
                      <a:alpha val="40000"/>
                    </a:schemeClr>
                  </a:outerShdw>
                </a:effectLst>
              </a:rPr>
              <a:t> Services</a:t>
            </a:r>
          </a:p>
        </p:txBody>
      </p:sp>
      <p:sp>
        <p:nvSpPr>
          <p:cNvPr id="12" name="Dikdörtgen 7">
            <a:extLst>
              <a:ext uri="{FF2B5EF4-FFF2-40B4-BE49-F238E27FC236}">
                <a16:creationId xmlns:a16="http://schemas.microsoft.com/office/drawing/2014/main" id="{61EA3BB5-6539-4B65-A474-31C43F04D604}"/>
              </a:ext>
            </a:extLst>
          </p:cNvPr>
          <p:cNvSpPr/>
          <p:nvPr/>
        </p:nvSpPr>
        <p:spPr>
          <a:xfrm>
            <a:off x="2204824" y="261152"/>
            <a:ext cx="2736647" cy="369332"/>
          </a:xfrm>
          <a:prstGeom prst="rect">
            <a:avLst/>
          </a:prstGeom>
        </p:spPr>
        <p:txBody>
          <a:bodyPr wrap="none">
            <a:spAutoFit/>
          </a:bodyPr>
          <a:lstStyle/>
          <a:p>
            <a:r>
              <a:rPr lang="tr-TR" i="1" dirty="0">
                <a:solidFill>
                  <a:schemeClr val="bg1"/>
                </a:solidFill>
                <a:latin typeface="Helvetica" panose="020B0604020202020204" pitchFamily="34" charset="0"/>
                <a:cs typeface="Helvetica" panose="020B0604020202020204" pitchFamily="34" charset="0"/>
              </a:rPr>
              <a:t>Developer of uniqueness</a:t>
            </a:r>
          </a:p>
        </p:txBody>
      </p:sp>
      <p:sp>
        <p:nvSpPr>
          <p:cNvPr id="14" name="Rectangle 13">
            <a:extLst>
              <a:ext uri="{FF2B5EF4-FFF2-40B4-BE49-F238E27FC236}">
                <a16:creationId xmlns:a16="http://schemas.microsoft.com/office/drawing/2014/main" id="{3B9FDB8D-1F14-4716-B1DA-847E34111630}"/>
              </a:ext>
            </a:extLst>
          </p:cNvPr>
          <p:cNvSpPr/>
          <p:nvPr/>
        </p:nvSpPr>
        <p:spPr>
          <a:xfrm>
            <a:off x="6702069" y="2393925"/>
            <a:ext cx="4565881" cy="2646878"/>
          </a:xfrm>
          <a:prstGeom prst="rect">
            <a:avLst/>
          </a:prstGeom>
          <a:noFill/>
        </p:spPr>
        <p:txBody>
          <a:bodyPr wrap="square" lIns="91440" tIns="45720" rIns="91440" bIns="45720">
            <a:spAutoFit/>
          </a:bodyPr>
          <a:lstStyle/>
          <a:p>
            <a:pPr marL="285750" indent="-285750">
              <a:buFont typeface="Arial" panose="020B0604020202020204" pitchFamily="34" charset="0"/>
              <a:buChar char="•"/>
            </a:pPr>
            <a:r>
              <a:rPr lang="en-US" sz="1600" dirty="0">
                <a:ln w="0"/>
                <a:effectLst>
                  <a:outerShdw blurRad="38100" dist="19050" dir="2700000" algn="tl" rotWithShape="0">
                    <a:schemeClr val="dk1">
                      <a:alpha val="40000"/>
                    </a:schemeClr>
                  </a:outerShdw>
                </a:effectLst>
              </a:rPr>
              <a:t>Simple structure</a:t>
            </a:r>
            <a:r>
              <a:rPr lang="tr-TR" sz="1600" dirty="0">
                <a:ln w="0"/>
                <a:effectLst>
                  <a:outerShdw blurRad="38100" dist="19050" dir="2700000" algn="tl" rotWithShape="0">
                    <a:schemeClr val="dk1">
                      <a:alpha val="40000"/>
                    </a:schemeClr>
                  </a:outerShdw>
                </a:effectLst>
              </a:rPr>
              <a:t>,</a:t>
            </a:r>
            <a:r>
              <a:rPr lang="en-US" sz="1600" dirty="0">
                <a:ln w="0"/>
                <a:effectLst>
                  <a:outerShdw blurRad="38100" dist="19050" dir="2700000" algn="tl" rotWithShape="0">
                    <a:schemeClr val="dk1">
                      <a:alpha val="40000"/>
                    </a:schemeClr>
                  </a:outerShdw>
                </a:effectLst>
              </a:rPr>
              <a:t> Interra is server with industrial design and touch panel</a:t>
            </a:r>
            <a:endParaRPr lang="tr-TR" sz="1600" dirty="0">
              <a:ln w="0"/>
              <a:effectLst>
                <a:outerShdw blurRad="38100" dist="19050" dir="2700000" algn="tl" rotWithShape="0">
                  <a:schemeClr val="dk1">
                    <a:alpha val="40000"/>
                  </a:schemeClr>
                </a:outerShdw>
              </a:effectLst>
            </a:endParaRPr>
          </a:p>
          <a:p>
            <a:pPr marL="285750" indent="-285750">
              <a:buFont typeface="Arial" panose="020B0604020202020204" pitchFamily="34" charset="0"/>
              <a:buChar char="•"/>
            </a:pPr>
            <a:endParaRPr lang="tr-TR" sz="1600" dirty="0">
              <a:ln w="0"/>
              <a:effectLst>
                <a:outerShdw blurRad="38100" dist="19050" dir="2700000" algn="tl" rotWithShape="0">
                  <a:schemeClr val="dk1">
                    <a:alpha val="40000"/>
                  </a:schemeClr>
                </a:outerShdw>
              </a:effectLst>
            </a:endParaRPr>
          </a:p>
          <a:p>
            <a:pPr marL="285750" indent="-285750">
              <a:buFont typeface="Arial" panose="020B0604020202020204" pitchFamily="34" charset="0"/>
              <a:buChar char="•"/>
            </a:pPr>
            <a:r>
              <a:rPr lang="en-US" sz="1600" dirty="0">
                <a:ln w="0"/>
                <a:effectLst>
                  <a:outerShdw blurRad="38100" dist="19050" dir="2700000" algn="tl" rotWithShape="0">
                    <a:schemeClr val="dk1">
                      <a:alpha val="40000"/>
                    </a:schemeClr>
                  </a:outerShdw>
                </a:effectLst>
              </a:rPr>
              <a:t>Training and technical support for residential, building management</a:t>
            </a:r>
            <a:endParaRPr lang="tr-TR" sz="1600" dirty="0">
              <a:ln w="0"/>
              <a:effectLst>
                <a:outerShdw blurRad="38100" dist="19050" dir="2700000" algn="tl" rotWithShape="0">
                  <a:schemeClr val="dk1">
                    <a:alpha val="40000"/>
                  </a:schemeClr>
                </a:outerShdw>
              </a:effectLst>
            </a:endParaRPr>
          </a:p>
          <a:p>
            <a:pPr marL="285750" indent="-285750">
              <a:buFont typeface="Arial" panose="020B0604020202020204" pitchFamily="34" charset="0"/>
              <a:buChar char="•"/>
            </a:pPr>
            <a:endParaRPr lang="tr-TR" sz="1600" dirty="0">
              <a:ln w="0"/>
              <a:effectLst>
                <a:outerShdw blurRad="38100" dist="19050" dir="2700000" algn="tl" rotWithShape="0">
                  <a:schemeClr val="dk1">
                    <a:alpha val="40000"/>
                  </a:schemeClr>
                </a:outerShdw>
              </a:effectLst>
            </a:endParaRPr>
          </a:p>
          <a:p>
            <a:pPr marL="285750" indent="-285750">
              <a:buFont typeface="Arial" panose="020B0604020202020204" pitchFamily="34" charset="0"/>
              <a:buChar char="•"/>
            </a:pPr>
            <a:r>
              <a:rPr lang="tr-TR" sz="1600" dirty="0">
                <a:ln w="0"/>
                <a:effectLst>
                  <a:outerShdw blurRad="38100" dist="19050" dir="2700000" algn="tl" rotWithShape="0">
                    <a:schemeClr val="dk1">
                      <a:alpha val="40000"/>
                    </a:schemeClr>
                  </a:outerShdw>
                </a:effectLst>
              </a:rPr>
              <a:t> </a:t>
            </a:r>
            <a:r>
              <a:rPr lang="en-US" sz="1600" dirty="0">
                <a:ln w="0"/>
                <a:effectLst>
                  <a:outerShdw blurRad="38100" dist="19050" dir="2700000" algn="tl" rotWithShape="0">
                    <a:schemeClr val="dk1">
                      <a:alpha val="40000"/>
                    </a:schemeClr>
                  </a:outerShdw>
                </a:effectLst>
              </a:rPr>
              <a:t>It does not require a special structure, working through the network system, single structure </a:t>
            </a:r>
            <a:r>
              <a:rPr lang="tr-TR" sz="1600" dirty="0" err="1">
                <a:ln w="0"/>
                <a:effectLst>
                  <a:outerShdw blurRad="38100" dist="19050" dir="2700000" algn="tl" rotWithShape="0">
                    <a:schemeClr val="dk1">
                      <a:alpha val="40000"/>
                    </a:schemeClr>
                  </a:outerShdw>
                </a:effectLst>
              </a:rPr>
              <a:t>for</a:t>
            </a:r>
            <a:r>
              <a:rPr lang="tr-TR" sz="1600" dirty="0">
                <a:ln w="0"/>
                <a:effectLst>
                  <a:outerShdw blurRad="38100" dist="19050" dir="2700000" algn="tl" rotWithShape="0">
                    <a:schemeClr val="dk1">
                      <a:alpha val="40000"/>
                    </a:schemeClr>
                  </a:outerShdw>
                </a:effectLst>
              </a:rPr>
              <a:t> </a:t>
            </a:r>
            <a:r>
              <a:rPr lang="tr-TR" sz="1600" dirty="0" err="1">
                <a:ln w="0"/>
                <a:effectLst>
                  <a:outerShdw blurRad="38100" dist="19050" dir="2700000" algn="tl" rotWithShape="0">
                    <a:schemeClr val="dk1">
                      <a:alpha val="40000"/>
                    </a:schemeClr>
                  </a:outerShdw>
                </a:effectLst>
              </a:rPr>
              <a:t>concierge</a:t>
            </a:r>
            <a:r>
              <a:rPr lang="tr-TR" sz="1600" dirty="0">
                <a:ln w="0"/>
                <a:effectLst>
                  <a:outerShdw blurRad="38100" dist="19050" dir="2700000" algn="tl" rotWithShape="0">
                    <a:schemeClr val="dk1">
                      <a:alpha val="40000"/>
                    </a:schemeClr>
                  </a:outerShdw>
                </a:effectLst>
              </a:rPr>
              <a:t> </a:t>
            </a:r>
            <a:r>
              <a:rPr lang="tr-TR" sz="1600" dirty="0" err="1">
                <a:ln w="0"/>
                <a:effectLst>
                  <a:outerShdw blurRad="38100" dist="19050" dir="2700000" algn="tl" rotWithShape="0">
                    <a:schemeClr val="dk1">
                      <a:alpha val="40000"/>
                    </a:schemeClr>
                  </a:outerShdw>
                </a:effectLst>
              </a:rPr>
              <a:t>solution</a:t>
            </a:r>
            <a:r>
              <a:rPr lang="en-US" sz="1600" dirty="0">
                <a:ln w="0"/>
                <a:effectLst>
                  <a:outerShdw blurRad="38100" dist="19050" dir="2700000" algn="tl" rotWithShape="0">
                    <a:schemeClr val="dk1">
                      <a:alpha val="40000"/>
                    </a:schemeClr>
                  </a:outerShdw>
                </a:effectLst>
              </a:rPr>
              <a:t>, intercom, etc.</a:t>
            </a:r>
            <a:endParaRPr lang="tr-TR" sz="1600" dirty="0">
              <a:ln w="0"/>
              <a:effectLst>
                <a:outerShdw blurRad="38100" dist="19050" dir="2700000" algn="tl" rotWithShape="0">
                  <a:schemeClr val="dk1">
                    <a:alpha val="40000"/>
                  </a:schemeClr>
                </a:outerShdw>
              </a:effectLst>
            </a:endParaRPr>
          </a:p>
          <a:p>
            <a:endParaRPr lang="tr-TR" sz="1600" dirty="0">
              <a:ln w="0"/>
              <a:effectLst>
                <a:outerShdw blurRad="38100" dist="19050" dir="2700000" algn="tl" rotWithShape="0">
                  <a:schemeClr val="dk1">
                    <a:alpha val="40000"/>
                  </a:schemeClr>
                </a:outerShdw>
              </a:effectLst>
            </a:endParaRPr>
          </a:p>
        </p:txBody>
      </p:sp>
      <p:pic>
        <p:nvPicPr>
          <p:cNvPr id="15" name="Resim 1">
            <a:extLst>
              <a:ext uri="{FF2B5EF4-FFF2-40B4-BE49-F238E27FC236}">
                <a16:creationId xmlns:a16="http://schemas.microsoft.com/office/drawing/2014/main" id="{1473E66B-93C1-40A2-BC23-339AF95EFBFE}"/>
              </a:ext>
            </a:extLst>
          </p:cNvPr>
          <p:cNvPicPr>
            <a:picLocks noChangeAspect="1"/>
          </p:cNvPicPr>
          <p:nvPr/>
        </p:nvPicPr>
        <p:blipFill rotWithShape="1">
          <a:blip r:embed="rId4">
            <a:extLst>
              <a:ext uri="{28A0092B-C50C-407E-A947-70E740481C1C}">
                <a14:useLocalDpi xmlns:a14="http://schemas.microsoft.com/office/drawing/2010/main" val="0"/>
              </a:ext>
            </a:extLst>
          </a:blip>
          <a:srcRect t="19092" r="57938" b="16822"/>
          <a:stretch/>
        </p:blipFill>
        <p:spPr>
          <a:xfrm>
            <a:off x="0" y="983967"/>
            <a:ext cx="6329523" cy="5421981"/>
          </a:xfrm>
          <a:prstGeom prst="rect">
            <a:avLst/>
          </a:prstGeom>
        </p:spPr>
      </p:pic>
      <p:pic>
        <p:nvPicPr>
          <p:cNvPr id="18" name="Resim 1">
            <a:extLst>
              <a:ext uri="{FF2B5EF4-FFF2-40B4-BE49-F238E27FC236}">
                <a16:creationId xmlns:a16="http://schemas.microsoft.com/office/drawing/2014/main" id="{23E159C8-E3E9-4EE2-8FE9-0FE9B574D589}"/>
              </a:ext>
            </a:extLst>
          </p:cNvPr>
          <p:cNvPicPr>
            <a:picLocks noChangeAspect="1"/>
          </p:cNvPicPr>
          <p:nvPr/>
        </p:nvPicPr>
        <p:blipFill rotWithShape="1">
          <a:blip r:embed="rId5">
            <a:extLst>
              <a:ext uri="{28A0092B-C50C-407E-A947-70E740481C1C}">
                <a14:useLocalDpi xmlns:a14="http://schemas.microsoft.com/office/drawing/2010/main" val="0"/>
              </a:ext>
            </a:extLst>
          </a:blip>
          <a:srcRect l="60773" t="63099" r="14562" b="2658"/>
          <a:stretch/>
        </p:blipFill>
        <p:spPr>
          <a:xfrm rot="454481">
            <a:off x="8491758" y="4595672"/>
            <a:ext cx="3007151" cy="2347275"/>
          </a:xfrm>
          <a:prstGeom prst="rect">
            <a:avLst/>
          </a:prstGeom>
        </p:spPr>
      </p:pic>
    </p:spTree>
    <p:extLst>
      <p:ext uri="{BB962C8B-B14F-4D97-AF65-F5344CB8AC3E}">
        <p14:creationId xmlns:p14="http://schemas.microsoft.com/office/powerpoint/2010/main" val="3135488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8CA1E00-A585-42EC-94FC-5EF19BB75718}"/>
              </a:ext>
            </a:extLst>
          </p:cNvPr>
          <p:cNvSpPr>
            <a:spLocks noGrp="1"/>
          </p:cNvSpPr>
          <p:nvPr>
            <p:ph type="ftr" sz="quarter" idx="11"/>
          </p:nvPr>
        </p:nvSpPr>
        <p:spPr>
          <a:xfrm>
            <a:off x="3980774" y="6473375"/>
            <a:ext cx="3860800" cy="360188"/>
          </a:xfrm>
        </p:spPr>
        <p:txBody>
          <a:bodyPr/>
          <a:lstStyle/>
          <a:p>
            <a:r>
              <a:rPr lang="tr-TR">
                <a:solidFill>
                  <a:prstClr val="black">
                    <a:tint val="75000"/>
                  </a:prstClr>
                </a:solidFill>
              </a:rPr>
              <a:t>www.interra.com.tr</a:t>
            </a:r>
          </a:p>
        </p:txBody>
      </p:sp>
      <p:grpSp>
        <p:nvGrpSpPr>
          <p:cNvPr id="5" name="Grup 6">
            <a:extLst>
              <a:ext uri="{FF2B5EF4-FFF2-40B4-BE49-F238E27FC236}">
                <a16:creationId xmlns:a16="http://schemas.microsoft.com/office/drawing/2014/main" id="{A668768E-50FC-4B63-9837-0607FDEE441C}"/>
              </a:ext>
            </a:extLst>
          </p:cNvPr>
          <p:cNvGrpSpPr/>
          <p:nvPr/>
        </p:nvGrpSpPr>
        <p:grpSpPr>
          <a:xfrm>
            <a:off x="0" y="-468"/>
            <a:ext cx="12191999" cy="722816"/>
            <a:chOff x="0" y="1"/>
            <a:chExt cx="12191999" cy="722816"/>
          </a:xfrm>
        </p:grpSpPr>
        <p:sp>
          <p:nvSpPr>
            <p:cNvPr id="6" name="Dikdörtgen 5">
              <a:extLst>
                <a:ext uri="{FF2B5EF4-FFF2-40B4-BE49-F238E27FC236}">
                  <a16:creationId xmlns:a16="http://schemas.microsoft.com/office/drawing/2014/main" id="{9EE49851-87F1-4B5A-BB86-83D20D3F1DF7}"/>
                </a:ext>
              </a:extLst>
            </p:cNvPr>
            <p:cNvSpPr/>
            <p:nvPr/>
          </p:nvSpPr>
          <p:spPr>
            <a:xfrm>
              <a:off x="0" y="1"/>
              <a:ext cx="12191999" cy="722816"/>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Helvetica" panose="020B0604020202020204" pitchFamily="34" charset="0"/>
                <a:cs typeface="Helvetica" panose="020B0604020202020204" pitchFamily="34" charset="0"/>
              </a:endParaRPr>
            </a:p>
          </p:txBody>
        </p:sp>
        <p:pic>
          <p:nvPicPr>
            <p:cNvPr id="7" name="Resim 3">
              <a:extLst>
                <a:ext uri="{FF2B5EF4-FFF2-40B4-BE49-F238E27FC236}">
                  <a16:creationId xmlns:a16="http://schemas.microsoft.com/office/drawing/2014/main" id="{BA8B5BA5-BCA3-473F-BC5B-056B64B40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04" y="196947"/>
              <a:ext cx="2044511" cy="341203"/>
            </a:xfrm>
            <a:prstGeom prst="rect">
              <a:avLst/>
            </a:prstGeom>
          </p:spPr>
        </p:pic>
      </p:grpSp>
      <p:sp>
        <p:nvSpPr>
          <p:cNvPr id="18" name="Rectangle 17">
            <a:extLst>
              <a:ext uri="{FF2B5EF4-FFF2-40B4-BE49-F238E27FC236}">
                <a16:creationId xmlns:a16="http://schemas.microsoft.com/office/drawing/2014/main" id="{D190879B-D065-4E68-AA16-F916CD586EB2}"/>
              </a:ext>
            </a:extLst>
          </p:cNvPr>
          <p:cNvSpPr/>
          <p:nvPr/>
        </p:nvSpPr>
        <p:spPr>
          <a:xfrm>
            <a:off x="6858575" y="1854476"/>
            <a:ext cx="4689568" cy="3970318"/>
          </a:xfrm>
          <a:prstGeom prst="rect">
            <a:avLst/>
          </a:prstGeom>
          <a:noFill/>
        </p:spPr>
        <p:txBody>
          <a:bodyPr wrap="square" lIns="91440" tIns="45720" rIns="91440" bIns="45720">
            <a:spAutoFit/>
          </a:bodyPr>
          <a:lstStyle/>
          <a:p>
            <a:pPr marL="285750" indent="-285750">
              <a:buFont typeface="Arial" panose="020B0604020202020204" pitchFamily="34" charset="0"/>
              <a:buChar char="•"/>
            </a:pPr>
            <a:r>
              <a:rPr lang="en-US" dirty="0"/>
              <a:t>IP-based telephone and video intercom in front of the building, you can meet the guests at your door, you can contact if you wish.</a:t>
            </a:r>
            <a:endParaRPr lang="tr-TR" dirty="0"/>
          </a:p>
          <a:p>
            <a:endParaRPr lang="tr-TR" dirty="0"/>
          </a:p>
          <a:p>
            <a:pPr marL="285750" indent="-285750">
              <a:buFont typeface="Arial" panose="020B0604020202020204" pitchFamily="34" charset="0"/>
              <a:buChar char="•"/>
            </a:pPr>
            <a:r>
              <a:rPr lang="en-US" dirty="0"/>
              <a:t>With the SIP phone and IP Camera, both the security can be spoken and the incoming contact can be seen through the panel.</a:t>
            </a:r>
            <a:endParaRPr lang="tr-TR" dirty="0"/>
          </a:p>
          <a:p>
            <a:endParaRPr lang="tr-TR" dirty="0"/>
          </a:p>
          <a:p>
            <a:pPr marL="285750" indent="-285750">
              <a:buFont typeface="Arial" panose="020B0604020202020204" pitchFamily="34" charset="0"/>
              <a:buChar char="•"/>
            </a:pPr>
            <a:r>
              <a:rPr lang="en-US" dirty="0" err="1"/>
              <a:t>Voip</a:t>
            </a:r>
            <a:r>
              <a:rPr lang="en-US" dirty="0"/>
              <a:t> and sip dialing can be done with the buzzer panel, both voice calls can be made over IP and calls can be made via the central station.</a:t>
            </a:r>
            <a:endParaRPr lang="tr-TR" dirty="0"/>
          </a:p>
          <a:p>
            <a:pPr marL="285750" indent="-285750">
              <a:buFont typeface="Arial" panose="020B0604020202020204" pitchFamily="34" charset="0"/>
              <a:buChar char="•"/>
            </a:pPr>
            <a:endParaRPr lang="tr-TR" dirty="0"/>
          </a:p>
        </p:txBody>
      </p:sp>
      <p:sp>
        <p:nvSpPr>
          <p:cNvPr id="20" name="Rectangle 19">
            <a:extLst>
              <a:ext uri="{FF2B5EF4-FFF2-40B4-BE49-F238E27FC236}">
                <a16:creationId xmlns:a16="http://schemas.microsoft.com/office/drawing/2014/main" id="{395C04C9-CED3-4045-82B5-FD169C70E697}"/>
              </a:ext>
            </a:extLst>
          </p:cNvPr>
          <p:cNvSpPr/>
          <p:nvPr/>
        </p:nvSpPr>
        <p:spPr>
          <a:xfrm>
            <a:off x="6858575" y="1218149"/>
            <a:ext cx="4076766" cy="3565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tr-TR" dirty="0">
                <a:ln w="0"/>
                <a:effectLst>
                  <a:outerShdw blurRad="38100" dist="19050" dir="2700000" algn="tl" rotWithShape="0">
                    <a:schemeClr val="dk1">
                      <a:alpha val="40000"/>
                    </a:schemeClr>
                  </a:outerShdw>
                </a:effectLst>
              </a:rPr>
              <a:t>                          INTERCOM</a:t>
            </a:r>
          </a:p>
        </p:txBody>
      </p:sp>
      <p:pic>
        <p:nvPicPr>
          <p:cNvPr id="9" name="Picture 8">
            <a:extLst>
              <a:ext uri="{FF2B5EF4-FFF2-40B4-BE49-F238E27FC236}">
                <a16:creationId xmlns:a16="http://schemas.microsoft.com/office/drawing/2014/main" id="{248EF6E4-137B-46B3-BA6C-70FA519A5A32}"/>
              </a:ext>
            </a:extLst>
          </p:cNvPr>
          <p:cNvPicPr>
            <a:picLocks noChangeAspect="1"/>
          </p:cNvPicPr>
          <p:nvPr/>
        </p:nvPicPr>
        <p:blipFill rotWithShape="1">
          <a:blip r:embed="rId4">
            <a:extLst>
              <a:ext uri="{28A0092B-C50C-407E-A947-70E740481C1C}">
                <a14:useLocalDpi xmlns:a14="http://schemas.microsoft.com/office/drawing/2010/main" val="0"/>
              </a:ext>
            </a:extLst>
          </a:blip>
          <a:srcRect l="24338" r="30883"/>
          <a:stretch/>
        </p:blipFill>
        <p:spPr>
          <a:xfrm>
            <a:off x="367551" y="1218149"/>
            <a:ext cx="5459507" cy="2210851"/>
          </a:xfrm>
          <a:prstGeom prst="rect">
            <a:avLst/>
          </a:prstGeom>
        </p:spPr>
      </p:pic>
      <p:pic>
        <p:nvPicPr>
          <p:cNvPr id="8" name="Picture 7" descr="A picture containing wall, indoor, black&#10;&#10;Description automatically generated">
            <a:extLst>
              <a:ext uri="{FF2B5EF4-FFF2-40B4-BE49-F238E27FC236}">
                <a16:creationId xmlns:a16="http://schemas.microsoft.com/office/drawing/2014/main" id="{D5151A76-BE8B-4A69-85BF-05A48DD3E645}"/>
              </a:ext>
            </a:extLst>
          </p:cNvPr>
          <p:cNvPicPr>
            <a:picLocks noChangeAspect="1"/>
          </p:cNvPicPr>
          <p:nvPr/>
        </p:nvPicPr>
        <p:blipFill rotWithShape="1">
          <a:blip r:embed="rId5">
            <a:extLst>
              <a:ext uri="{28A0092B-C50C-407E-A947-70E740481C1C}">
                <a14:useLocalDpi xmlns:a14="http://schemas.microsoft.com/office/drawing/2010/main" val="0"/>
              </a:ext>
            </a:extLst>
          </a:blip>
          <a:srcRect l="6275" t="22484" r="6275" b="5608"/>
          <a:stretch/>
        </p:blipFill>
        <p:spPr>
          <a:xfrm>
            <a:off x="1532802" y="3715837"/>
            <a:ext cx="3397785" cy="2793882"/>
          </a:xfrm>
          <a:prstGeom prst="rect">
            <a:avLst/>
          </a:prstGeom>
        </p:spPr>
      </p:pic>
    </p:spTree>
    <p:extLst>
      <p:ext uri="{BB962C8B-B14F-4D97-AF65-F5344CB8AC3E}">
        <p14:creationId xmlns:p14="http://schemas.microsoft.com/office/powerpoint/2010/main" val="17154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8CA1E00-A585-42EC-94FC-5EF19BB75718}"/>
              </a:ext>
            </a:extLst>
          </p:cNvPr>
          <p:cNvSpPr>
            <a:spLocks noGrp="1"/>
          </p:cNvSpPr>
          <p:nvPr>
            <p:ph type="ftr" sz="quarter" idx="11"/>
          </p:nvPr>
        </p:nvSpPr>
        <p:spPr>
          <a:xfrm>
            <a:off x="3980774" y="6473375"/>
            <a:ext cx="3860800" cy="360188"/>
          </a:xfrm>
        </p:spPr>
        <p:txBody>
          <a:bodyPr/>
          <a:lstStyle/>
          <a:p>
            <a:r>
              <a:rPr lang="tr-TR">
                <a:solidFill>
                  <a:prstClr val="black">
                    <a:tint val="75000"/>
                  </a:prstClr>
                </a:solidFill>
              </a:rPr>
              <a:t>www.interra.com.tr</a:t>
            </a:r>
          </a:p>
        </p:txBody>
      </p:sp>
      <p:grpSp>
        <p:nvGrpSpPr>
          <p:cNvPr id="5" name="Grup 6">
            <a:extLst>
              <a:ext uri="{FF2B5EF4-FFF2-40B4-BE49-F238E27FC236}">
                <a16:creationId xmlns:a16="http://schemas.microsoft.com/office/drawing/2014/main" id="{A668768E-50FC-4B63-9837-0607FDEE441C}"/>
              </a:ext>
            </a:extLst>
          </p:cNvPr>
          <p:cNvGrpSpPr/>
          <p:nvPr/>
        </p:nvGrpSpPr>
        <p:grpSpPr>
          <a:xfrm>
            <a:off x="0" y="-468"/>
            <a:ext cx="12191999" cy="722816"/>
            <a:chOff x="0" y="1"/>
            <a:chExt cx="12191999" cy="722816"/>
          </a:xfrm>
        </p:grpSpPr>
        <p:sp>
          <p:nvSpPr>
            <p:cNvPr id="6" name="Dikdörtgen 5">
              <a:extLst>
                <a:ext uri="{FF2B5EF4-FFF2-40B4-BE49-F238E27FC236}">
                  <a16:creationId xmlns:a16="http://schemas.microsoft.com/office/drawing/2014/main" id="{9EE49851-87F1-4B5A-BB86-83D20D3F1DF7}"/>
                </a:ext>
              </a:extLst>
            </p:cNvPr>
            <p:cNvSpPr/>
            <p:nvPr/>
          </p:nvSpPr>
          <p:spPr>
            <a:xfrm>
              <a:off x="0" y="1"/>
              <a:ext cx="12191999" cy="722816"/>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Helvetica" panose="020B0604020202020204" pitchFamily="34" charset="0"/>
                <a:cs typeface="Helvetica" panose="020B0604020202020204" pitchFamily="34" charset="0"/>
              </a:endParaRPr>
            </a:p>
          </p:txBody>
        </p:sp>
        <p:pic>
          <p:nvPicPr>
            <p:cNvPr id="7" name="Resim 3">
              <a:extLst>
                <a:ext uri="{FF2B5EF4-FFF2-40B4-BE49-F238E27FC236}">
                  <a16:creationId xmlns:a16="http://schemas.microsoft.com/office/drawing/2014/main" id="{BA8B5BA5-BCA3-473F-BC5B-056B64B40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04" y="196947"/>
              <a:ext cx="2044511" cy="341203"/>
            </a:xfrm>
            <a:prstGeom prst="rect">
              <a:avLst/>
            </a:prstGeom>
          </p:spPr>
        </p:pic>
      </p:grpSp>
      <p:sp>
        <p:nvSpPr>
          <p:cNvPr id="18" name="Rectangle 17">
            <a:extLst>
              <a:ext uri="{FF2B5EF4-FFF2-40B4-BE49-F238E27FC236}">
                <a16:creationId xmlns:a16="http://schemas.microsoft.com/office/drawing/2014/main" id="{D190879B-D065-4E68-AA16-F916CD586EB2}"/>
              </a:ext>
            </a:extLst>
          </p:cNvPr>
          <p:cNvSpPr/>
          <p:nvPr/>
        </p:nvSpPr>
        <p:spPr>
          <a:xfrm>
            <a:off x="6812150" y="2144405"/>
            <a:ext cx="4689568" cy="2031325"/>
          </a:xfrm>
          <a:prstGeom prst="rect">
            <a:avLst/>
          </a:prstGeom>
          <a:noFill/>
        </p:spPr>
        <p:txBody>
          <a:bodyPr wrap="square" lIns="91440" tIns="45720" rIns="91440" bIns="45720">
            <a:spAutoFit/>
          </a:bodyPr>
          <a:lstStyle/>
          <a:p>
            <a:pPr marL="285750" indent="-285750">
              <a:buFont typeface="Arial" panose="020B0604020202020204" pitchFamily="34" charset="0"/>
              <a:buChar char="•"/>
            </a:pPr>
            <a:r>
              <a:rPr lang="en-US" dirty="0"/>
              <a:t>IP or analog camera control system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Installation and monitoring of apartment and site based security system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Announcement of security alarm scenarios related to IP integration</a:t>
            </a:r>
            <a:endParaRPr lang="tr-TR" dirty="0"/>
          </a:p>
        </p:txBody>
      </p:sp>
      <p:sp>
        <p:nvSpPr>
          <p:cNvPr id="20" name="Rectangle 19">
            <a:extLst>
              <a:ext uri="{FF2B5EF4-FFF2-40B4-BE49-F238E27FC236}">
                <a16:creationId xmlns:a16="http://schemas.microsoft.com/office/drawing/2014/main" id="{395C04C9-CED3-4045-82B5-FD169C70E697}"/>
              </a:ext>
            </a:extLst>
          </p:cNvPr>
          <p:cNvSpPr/>
          <p:nvPr/>
        </p:nvSpPr>
        <p:spPr>
          <a:xfrm>
            <a:off x="6912363" y="1606964"/>
            <a:ext cx="4163074" cy="3565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tr-TR" dirty="0">
                <a:ln w="0"/>
                <a:effectLst>
                  <a:outerShdw blurRad="38100" dist="19050" dir="2700000" algn="tl" rotWithShape="0">
                    <a:schemeClr val="dk1">
                      <a:alpha val="40000"/>
                    </a:schemeClr>
                  </a:outerShdw>
                </a:effectLst>
              </a:rPr>
              <a:t>       SECURITY AND ALARM MONITORING</a:t>
            </a:r>
          </a:p>
        </p:txBody>
      </p:sp>
      <p:pic>
        <p:nvPicPr>
          <p:cNvPr id="10" name="5.png" descr="5.png">
            <a:extLst>
              <a:ext uri="{FF2B5EF4-FFF2-40B4-BE49-F238E27FC236}">
                <a16:creationId xmlns:a16="http://schemas.microsoft.com/office/drawing/2014/main" id="{884A949B-3FFE-4A41-9F26-EC0ED564CB62}"/>
              </a:ext>
            </a:extLst>
          </p:cNvPr>
          <p:cNvPicPr>
            <a:picLocks noChangeAspect="1"/>
          </p:cNvPicPr>
          <p:nvPr/>
        </p:nvPicPr>
        <p:blipFill>
          <a:blip r:embed="rId4">
            <a:extLst/>
          </a:blip>
          <a:stretch>
            <a:fillRect/>
          </a:stretch>
        </p:blipFill>
        <p:spPr>
          <a:xfrm>
            <a:off x="690282" y="1868902"/>
            <a:ext cx="5596452" cy="3497783"/>
          </a:xfrm>
          <a:prstGeom prst="rect">
            <a:avLst/>
          </a:prstGeom>
          <a:ln w="12700">
            <a:miter lim="400000"/>
          </a:ln>
        </p:spPr>
      </p:pic>
      <p:sp>
        <p:nvSpPr>
          <p:cNvPr id="11" name="Rectangle 10">
            <a:extLst>
              <a:ext uri="{FF2B5EF4-FFF2-40B4-BE49-F238E27FC236}">
                <a16:creationId xmlns:a16="http://schemas.microsoft.com/office/drawing/2014/main" id="{EFABBDC7-18A2-45CC-A877-7195F51F3EE8}"/>
              </a:ext>
            </a:extLst>
          </p:cNvPr>
          <p:cNvSpPr/>
          <p:nvPr/>
        </p:nvSpPr>
        <p:spPr>
          <a:xfrm>
            <a:off x="6912363" y="4261142"/>
            <a:ext cx="4689568" cy="1711366"/>
          </a:xfrm>
          <a:prstGeom prst="rect">
            <a:avLst/>
          </a:prstGeom>
          <a:noFill/>
        </p:spPr>
        <p:txBody>
          <a:bodyPr wrap="square" lIns="91440" tIns="45720" rIns="91440" bIns="45720">
            <a:spAutoFit/>
          </a:bodyPr>
          <a:lstStyle/>
          <a:p>
            <a:pPr marL="285750" indent="-285750">
              <a:lnSpc>
                <a:spcPct val="150000"/>
              </a:lnSpc>
              <a:buFont typeface="Arial" panose="020B0604020202020204" pitchFamily="34" charset="0"/>
              <a:buChar char="•"/>
            </a:pPr>
            <a:r>
              <a:rPr lang="en-US" dirty="0">
                <a:sym typeface="Helvetica"/>
              </a:rPr>
              <a:t>Fire system</a:t>
            </a:r>
          </a:p>
          <a:p>
            <a:pPr marL="285750" indent="-285750">
              <a:lnSpc>
                <a:spcPct val="150000"/>
              </a:lnSpc>
              <a:buFont typeface="Arial" panose="020B0604020202020204" pitchFamily="34" charset="0"/>
              <a:buChar char="•"/>
            </a:pPr>
            <a:r>
              <a:rPr lang="en-US" dirty="0">
                <a:sym typeface="Helvetica"/>
              </a:rPr>
              <a:t>Alarm system</a:t>
            </a:r>
          </a:p>
          <a:p>
            <a:pPr marL="285750" indent="-285750">
              <a:lnSpc>
                <a:spcPct val="150000"/>
              </a:lnSpc>
              <a:buFont typeface="Arial" panose="020B0604020202020204" pitchFamily="34" charset="0"/>
              <a:buChar char="•"/>
            </a:pPr>
            <a:r>
              <a:rPr lang="en-US" dirty="0">
                <a:sym typeface="Helvetica"/>
              </a:rPr>
              <a:t>Access control system</a:t>
            </a:r>
          </a:p>
          <a:p>
            <a:pPr marL="285750" indent="-285750">
              <a:lnSpc>
                <a:spcPct val="150000"/>
              </a:lnSpc>
              <a:buFont typeface="Arial" panose="020B0604020202020204" pitchFamily="34" charset="0"/>
              <a:buChar char="•"/>
            </a:pPr>
            <a:r>
              <a:rPr lang="en-US" dirty="0">
                <a:sym typeface="Helvetica"/>
              </a:rPr>
              <a:t>Full Integration DSC Security System</a:t>
            </a:r>
            <a:endParaRPr lang="tr-TR" dirty="0">
              <a:sym typeface="Helvetica"/>
            </a:endParaRPr>
          </a:p>
        </p:txBody>
      </p:sp>
    </p:spTree>
    <p:extLst>
      <p:ext uri="{BB962C8B-B14F-4D97-AF65-F5344CB8AC3E}">
        <p14:creationId xmlns:p14="http://schemas.microsoft.com/office/powerpoint/2010/main" val="157529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fade">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fade">
                                      <p:cBhvr>
                                        <p:cTn id="22" dur="500"/>
                                        <p:tgtEl>
                                          <p:spTgt spid="1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animEffect transition="in" filter="fade">
                                      <p:cBhvr>
                                        <p:cTn id="27" dur="500"/>
                                        <p:tgtEl>
                                          <p:spTgt spid="1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xEl>
                                              <p:pRg st="1" end="1"/>
                                            </p:txEl>
                                          </p:spTgt>
                                        </p:tgtEl>
                                        <p:attrNameLst>
                                          <p:attrName>style.visibility</p:attrName>
                                        </p:attrNameLst>
                                      </p:cBhvr>
                                      <p:to>
                                        <p:strVal val="visible"/>
                                      </p:to>
                                    </p:set>
                                    <p:animEffect transition="in" filter="fade">
                                      <p:cBhvr>
                                        <p:cTn id="37" dur="500"/>
                                        <p:tgtEl>
                                          <p:spTgt spid="11">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xEl>
                                              <p:pRg st="2" end="2"/>
                                            </p:txEl>
                                          </p:spTgt>
                                        </p:tgtEl>
                                        <p:attrNameLst>
                                          <p:attrName>style.visibility</p:attrName>
                                        </p:attrNameLst>
                                      </p:cBhvr>
                                      <p:to>
                                        <p:strVal val="visible"/>
                                      </p:to>
                                    </p:set>
                                    <p:animEffect transition="in" filter="fade">
                                      <p:cBhvr>
                                        <p:cTn id="42" dur="500"/>
                                        <p:tgtEl>
                                          <p:spTgt spid="11">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xEl>
                                              <p:pRg st="3" end="3"/>
                                            </p:txEl>
                                          </p:spTgt>
                                        </p:tgtEl>
                                        <p:attrNameLst>
                                          <p:attrName>style.visibility</p:attrName>
                                        </p:attrNameLst>
                                      </p:cBhvr>
                                      <p:to>
                                        <p:strVal val="visible"/>
                                      </p:to>
                                    </p:set>
                                    <p:animEffect transition="in" filter="fade">
                                      <p:cBhvr>
                                        <p:cTn id="47"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 6"/>
          <p:cNvGrpSpPr/>
          <p:nvPr/>
        </p:nvGrpSpPr>
        <p:grpSpPr>
          <a:xfrm>
            <a:off x="0" y="1"/>
            <a:ext cx="12191999" cy="722816"/>
            <a:chOff x="0" y="1"/>
            <a:chExt cx="12191999" cy="722816"/>
          </a:xfrm>
        </p:grpSpPr>
        <p:sp>
          <p:nvSpPr>
            <p:cNvPr id="6" name="Dikdörtgen 5"/>
            <p:cNvSpPr/>
            <p:nvPr/>
          </p:nvSpPr>
          <p:spPr>
            <a:xfrm>
              <a:off x="0" y="1"/>
              <a:ext cx="12191999" cy="722816"/>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Helvetica" panose="020B0604020202020204" pitchFamily="34" charset="0"/>
                <a:cs typeface="Helvetica" panose="020B0604020202020204" pitchFamily="34" charset="0"/>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04" y="196947"/>
              <a:ext cx="2044511" cy="341203"/>
            </a:xfrm>
            <a:prstGeom prst="rect">
              <a:avLst/>
            </a:prstGeom>
          </p:spPr>
        </p:pic>
      </p:grpSp>
      <p:sp>
        <p:nvSpPr>
          <p:cNvPr id="8" name="Dikdörtgen 7"/>
          <p:cNvSpPr/>
          <p:nvPr/>
        </p:nvSpPr>
        <p:spPr>
          <a:xfrm>
            <a:off x="2204824" y="261152"/>
            <a:ext cx="2736647" cy="369332"/>
          </a:xfrm>
          <a:prstGeom prst="rect">
            <a:avLst/>
          </a:prstGeom>
        </p:spPr>
        <p:txBody>
          <a:bodyPr wrap="none">
            <a:spAutoFit/>
          </a:bodyPr>
          <a:lstStyle/>
          <a:p>
            <a:r>
              <a:rPr lang="tr-TR" i="1" dirty="0">
                <a:solidFill>
                  <a:schemeClr val="bg1"/>
                </a:solidFill>
                <a:latin typeface="Helvetica" panose="020B0604020202020204" pitchFamily="34" charset="0"/>
                <a:cs typeface="Helvetica" panose="020B0604020202020204" pitchFamily="34" charset="0"/>
              </a:rPr>
              <a:t>Developer of uniqueness</a:t>
            </a:r>
          </a:p>
        </p:txBody>
      </p:sp>
      <p:sp>
        <p:nvSpPr>
          <p:cNvPr id="3" name="Alt Bilgi Yer Tutucusu 2">
            <a:extLst>
              <a:ext uri="{FF2B5EF4-FFF2-40B4-BE49-F238E27FC236}">
                <a16:creationId xmlns:a16="http://schemas.microsoft.com/office/drawing/2014/main" id="{099517B1-7FD1-4B5A-8260-1C9393CE34D6}"/>
              </a:ext>
            </a:extLst>
          </p:cNvPr>
          <p:cNvSpPr>
            <a:spLocks noGrp="1"/>
          </p:cNvSpPr>
          <p:nvPr>
            <p:ph type="ftr" sz="quarter" idx="11"/>
          </p:nvPr>
        </p:nvSpPr>
        <p:spPr/>
        <p:txBody>
          <a:bodyPr/>
          <a:lstStyle/>
          <a:p>
            <a:r>
              <a:rPr lang="tr-TR">
                <a:solidFill>
                  <a:prstClr val="black">
                    <a:tint val="75000"/>
                  </a:prstClr>
                </a:solidFill>
              </a:rPr>
              <a:t>www.interra.com.tr</a:t>
            </a:r>
          </a:p>
        </p:txBody>
      </p:sp>
      <p:sp>
        <p:nvSpPr>
          <p:cNvPr id="13" name="Rectangle 12">
            <a:extLst>
              <a:ext uri="{FF2B5EF4-FFF2-40B4-BE49-F238E27FC236}">
                <a16:creationId xmlns:a16="http://schemas.microsoft.com/office/drawing/2014/main" id="{33BDBD2F-B437-40AB-896F-E6AFC865DDAF}"/>
              </a:ext>
            </a:extLst>
          </p:cNvPr>
          <p:cNvSpPr/>
          <p:nvPr/>
        </p:nvSpPr>
        <p:spPr>
          <a:xfrm>
            <a:off x="7112259" y="1466882"/>
            <a:ext cx="4076766" cy="3565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tr-TR" dirty="0">
                <a:ln w="0"/>
                <a:effectLst>
                  <a:outerShdw blurRad="38100" dist="19050" dir="2700000" algn="tl" rotWithShape="0">
                    <a:schemeClr val="dk1">
                      <a:alpha val="40000"/>
                    </a:schemeClr>
                  </a:outerShdw>
                </a:effectLst>
              </a:rPr>
              <a:t>  CAMERA MONITORING</a:t>
            </a:r>
          </a:p>
        </p:txBody>
      </p:sp>
      <p:sp>
        <p:nvSpPr>
          <p:cNvPr id="15" name="Rectangle 14">
            <a:extLst>
              <a:ext uri="{FF2B5EF4-FFF2-40B4-BE49-F238E27FC236}">
                <a16:creationId xmlns:a16="http://schemas.microsoft.com/office/drawing/2014/main" id="{098EA0DA-EB40-49B2-97E9-6CEEBE486C53}"/>
              </a:ext>
            </a:extLst>
          </p:cNvPr>
          <p:cNvSpPr/>
          <p:nvPr/>
        </p:nvSpPr>
        <p:spPr>
          <a:xfrm>
            <a:off x="7112259" y="2033867"/>
            <a:ext cx="4879715" cy="2169825"/>
          </a:xfrm>
          <a:prstGeom prst="rect">
            <a:avLst/>
          </a:prstGeom>
          <a:noFill/>
        </p:spPr>
        <p:txBody>
          <a:bodyPr wrap="square" lIns="91440" tIns="45720" rIns="91440" bIns="45720">
            <a:spAutoFit/>
          </a:bodyPr>
          <a:lstStyle/>
          <a:p>
            <a:pPr>
              <a:lnSpc>
                <a:spcPct val="150000"/>
              </a:lnSpc>
            </a:pPr>
            <a:r>
              <a:rPr lang="en-US" dirty="0">
                <a:sym typeface="Helvetica"/>
              </a:rPr>
              <a:t>View all cameras over the panel</a:t>
            </a:r>
            <a:endParaRPr lang="tr-TR" dirty="0">
              <a:sym typeface="Helvetica"/>
            </a:endParaRPr>
          </a:p>
          <a:p>
            <a:pPr>
              <a:lnSpc>
                <a:spcPct val="150000"/>
              </a:lnSpc>
            </a:pPr>
            <a:r>
              <a:rPr lang="tr-TR" dirty="0" err="1">
                <a:sym typeface="Helvetica"/>
              </a:rPr>
              <a:t>Communication</a:t>
            </a:r>
            <a:r>
              <a:rPr lang="tr-TR" dirty="0">
                <a:sym typeface="Helvetica"/>
              </a:rPr>
              <a:t> </a:t>
            </a:r>
            <a:r>
              <a:rPr lang="tr-TR" dirty="0" err="1">
                <a:sym typeface="Helvetica"/>
              </a:rPr>
              <a:t>systems</a:t>
            </a:r>
            <a:r>
              <a:rPr lang="tr-TR" dirty="0">
                <a:sym typeface="Helvetica"/>
              </a:rPr>
              <a:t>;</a:t>
            </a:r>
          </a:p>
          <a:p>
            <a:pPr marL="285750" indent="-285750">
              <a:lnSpc>
                <a:spcPct val="150000"/>
              </a:lnSpc>
              <a:buFont typeface="Arial" panose="020B0604020202020204" pitchFamily="34" charset="0"/>
              <a:buChar char="•"/>
            </a:pPr>
            <a:r>
              <a:rPr lang="en-US" dirty="0">
                <a:sym typeface="Helvetica"/>
              </a:rPr>
              <a:t>CCTV Monitoring</a:t>
            </a:r>
          </a:p>
          <a:p>
            <a:pPr marL="285750" indent="-285750">
              <a:lnSpc>
                <a:spcPct val="150000"/>
              </a:lnSpc>
              <a:buFont typeface="Arial" panose="020B0604020202020204" pitchFamily="34" charset="0"/>
              <a:buChar char="•"/>
            </a:pPr>
            <a:r>
              <a:rPr lang="en-US" dirty="0">
                <a:sym typeface="Helvetica"/>
              </a:rPr>
              <a:t>Doors and Gates</a:t>
            </a:r>
          </a:p>
          <a:p>
            <a:pPr marL="285750" indent="-285750">
              <a:lnSpc>
                <a:spcPct val="150000"/>
              </a:lnSpc>
              <a:buFont typeface="Arial" panose="020B0604020202020204" pitchFamily="34" charset="0"/>
              <a:buChar char="•"/>
            </a:pPr>
            <a:r>
              <a:rPr lang="en-US" dirty="0">
                <a:sym typeface="Helvetica"/>
              </a:rPr>
              <a:t>Reception</a:t>
            </a:r>
            <a:endParaRPr lang="tr-TR" dirty="0">
              <a:sym typeface="Helvetica"/>
            </a:endParaRPr>
          </a:p>
        </p:txBody>
      </p:sp>
      <p:pic>
        <p:nvPicPr>
          <p:cNvPr id="10" name="sip4.png" descr="sip4.png">
            <a:extLst>
              <a:ext uri="{FF2B5EF4-FFF2-40B4-BE49-F238E27FC236}">
                <a16:creationId xmlns:a16="http://schemas.microsoft.com/office/drawing/2014/main" id="{7860EAB1-FE66-4D3A-85BB-416C32C9ACC0}"/>
              </a:ext>
            </a:extLst>
          </p:cNvPr>
          <p:cNvPicPr>
            <a:picLocks noChangeAspect="1"/>
          </p:cNvPicPr>
          <p:nvPr/>
        </p:nvPicPr>
        <p:blipFill>
          <a:blip r:embed="rId3">
            <a:extLst/>
          </a:blip>
          <a:stretch>
            <a:fillRect/>
          </a:stretch>
        </p:blipFill>
        <p:spPr>
          <a:xfrm>
            <a:off x="678357" y="1794733"/>
            <a:ext cx="6054689" cy="3784180"/>
          </a:xfrm>
          <a:prstGeom prst="rect">
            <a:avLst/>
          </a:prstGeom>
          <a:ln w="12700">
            <a:miter lim="400000"/>
          </a:ln>
        </p:spPr>
      </p:pic>
    </p:spTree>
    <p:extLst>
      <p:ext uri="{BB962C8B-B14F-4D97-AF65-F5344CB8AC3E}">
        <p14:creationId xmlns:p14="http://schemas.microsoft.com/office/powerpoint/2010/main" val="384177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fade">
                                      <p:cBhvr>
                                        <p:cTn id="15"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 6"/>
          <p:cNvGrpSpPr/>
          <p:nvPr/>
        </p:nvGrpSpPr>
        <p:grpSpPr>
          <a:xfrm>
            <a:off x="0" y="1"/>
            <a:ext cx="12191999" cy="722816"/>
            <a:chOff x="0" y="1"/>
            <a:chExt cx="12191999" cy="722816"/>
          </a:xfrm>
        </p:grpSpPr>
        <p:sp>
          <p:nvSpPr>
            <p:cNvPr id="6" name="Dikdörtgen 5"/>
            <p:cNvSpPr/>
            <p:nvPr/>
          </p:nvSpPr>
          <p:spPr>
            <a:xfrm>
              <a:off x="0" y="1"/>
              <a:ext cx="12191999" cy="722816"/>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Helvetica" panose="020B0604020202020204" pitchFamily="34" charset="0"/>
                <a:cs typeface="Helvetica" panose="020B0604020202020204" pitchFamily="34" charset="0"/>
              </a:endParaRP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04" y="196947"/>
              <a:ext cx="2044511" cy="341203"/>
            </a:xfrm>
            <a:prstGeom prst="rect">
              <a:avLst/>
            </a:prstGeom>
          </p:spPr>
        </p:pic>
      </p:grpSp>
      <p:sp>
        <p:nvSpPr>
          <p:cNvPr id="8" name="Dikdörtgen 7"/>
          <p:cNvSpPr/>
          <p:nvPr/>
        </p:nvSpPr>
        <p:spPr>
          <a:xfrm>
            <a:off x="2204824" y="261152"/>
            <a:ext cx="2736647" cy="369332"/>
          </a:xfrm>
          <a:prstGeom prst="rect">
            <a:avLst/>
          </a:prstGeom>
        </p:spPr>
        <p:txBody>
          <a:bodyPr wrap="none">
            <a:spAutoFit/>
          </a:bodyPr>
          <a:lstStyle/>
          <a:p>
            <a:r>
              <a:rPr lang="tr-TR" i="1" dirty="0">
                <a:solidFill>
                  <a:schemeClr val="bg1"/>
                </a:solidFill>
                <a:latin typeface="Helvetica" panose="020B0604020202020204" pitchFamily="34" charset="0"/>
                <a:cs typeface="Helvetica" panose="020B0604020202020204" pitchFamily="34" charset="0"/>
              </a:rPr>
              <a:t>Developer of uniqueness</a:t>
            </a:r>
          </a:p>
        </p:txBody>
      </p:sp>
      <p:sp>
        <p:nvSpPr>
          <p:cNvPr id="3" name="Alt Bilgi Yer Tutucusu 2">
            <a:extLst>
              <a:ext uri="{FF2B5EF4-FFF2-40B4-BE49-F238E27FC236}">
                <a16:creationId xmlns:a16="http://schemas.microsoft.com/office/drawing/2014/main" id="{099517B1-7FD1-4B5A-8260-1C9393CE34D6}"/>
              </a:ext>
            </a:extLst>
          </p:cNvPr>
          <p:cNvSpPr>
            <a:spLocks noGrp="1"/>
          </p:cNvSpPr>
          <p:nvPr>
            <p:ph type="ftr" sz="quarter" idx="11"/>
          </p:nvPr>
        </p:nvSpPr>
        <p:spPr/>
        <p:txBody>
          <a:bodyPr/>
          <a:lstStyle/>
          <a:p>
            <a:r>
              <a:rPr lang="tr-TR">
                <a:solidFill>
                  <a:prstClr val="black">
                    <a:tint val="75000"/>
                  </a:prstClr>
                </a:solidFill>
              </a:rPr>
              <a:t>www.interra.com.tr</a:t>
            </a:r>
          </a:p>
        </p:txBody>
      </p:sp>
      <p:pic>
        <p:nvPicPr>
          <p:cNvPr id="5" name="Picture 4">
            <a:extLst>
              <a:ext uri="{FF2B5EF4-FFF2-40B4-BE49-F238E27FC236}">
                <a16:creationId xmlns:a16="http://schemas.microsoft.com/office/drawing/2014/main" id="{2B9A3631-A4C8-48B3-91BD-74A049A6F2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05817"/>
            <a:ext cx="6455405" cy="6152183"/>
          </a:xfrm>
          <a:prstGeom prst="rect">
            <a:avLst/>
          </a:prstGeom>
        </p:spPr>
      </p:pic>
      <p:sp>
        <p:nvSpPr>
          <p:cNvPr id="13" name="Rectangle 12">
            <a:extLst>
              <a:ext uri="{FF2B5EF4-FFF2-40B4-BE49-F238E27FC236}">
                <a16:creationId xmlns:a16="http://schemas.microsoft.com/office/drawing/2014/main" id="{FAE81B65-D086-4FB2-B0E0-BC6D32EF6D00}"/>
              </a:ext>
            </a:extLst>
          </p:cNvPr>
          <p:cNvSpPr/>
          <p:nvPr/>
        </p:nvSpPr>
        <p:spPr>
          <a:xfrm>
            <a:off x="6630794" y="1729700"/>
            <a:ext cx="5385816" cy="3373359"/>
          </a:xfrm>
          <a:prstGeom prst="rect">
            <a:avLst/>
          </a:prstGeom>
        </p:spPr>
        <p:txBody>
          <a:bodyPr wrap="square">
            <a:spAutoFit/>
          </a:bodyPr>
          <a:lstStyle/>
          <a:p>
            <a:pPr marL="285750" indent="-285750">
              <a:lnSpc>
                <a:spcPct val="150000"/>
              </a:lnSpc>
              <a:buFont typeface="Arial" panose="020B0604020202020204" pitchFamily="34" charset="0"/>
              <a:buChar char="•"/>
            </a:pPr>
            <a:r>
              <a:rPr lang="en-US" dirty="0">
                <a:sym typeface="Helvetica"/>
              </a:rPr>
              <a:t>Access to all functions of home comfort via mobile devices</a:t>
            </a:r>
          </a:p>
          <a:p>
            <a:pPr marL="285750" indent="-285750">
              <a:lnSpc>
                <a:spcPct val="150000"/>
              </a:lnSpc>
              <a:buFont typeface="Arial" panose="020B0604020202020204" pitchFamily="34" charset="0"/>
              <a:buChar char="•"/>
            </a:pPr>
            <a:endParaRPr lang="en-US" dirty="0">
              <a:sym typeface="Helvetica"/>
            </a:endParaRPr>
          </a:p>
          <a:p>
            <a:pPr marL="285750" indent="-285750">
              <a:lnSpc>
                <a:spcPct val="150000"/>
              </a:lnSpc>
              <a:buFont typeface="Arial" panose="020B0604020202020204" pitchFamily="34" charset="0"/>
              <a:buChar char="•"/>
            </a:pPr>
            <a:r>
              <a:rPr lang="en-US" dirty="0">
                <a:sym typeface="Helvetica"/>
              </a:rPr>
              <a:t>Flexibility in many services such as road condition, money markets</a:t>
            </a:r>
          </a:p>
          <a:p>
            <a:pPr marL="285750" indent="-285750">
              <a:lnSpc>
                <a:spcPct val="150000"/>
              </a:lnSpc>
              <a:buFont typeface="Arial" panose="020B0604020202020204" pitchFamily="34" charset="0"/>
              <a:buChar char="•"/>
            </a:pPr>
            <a:endParaRPr lang="en-US" dirty="0">
              <a:sym typeface="Helvetica"/>
            </a:endParaRPr>
          </a:p>
          <a:p>
            <a:pPr marL="285750" indent="-285750">
              <a:lnSpc>
                <a:spcPct val="150000"/>
              </a:lnSpc>
              <a:buFont typeface="Arial" panose="020B0604020202020204" pitchFamily="34" charset="0"/>
              <a:buChar char="•"/>
            </a:pPr>
            <a:r>
              <a:rPr lang="en-US" dirty="0">
                <a:sym typeface="Helvetica"/>
              </a:rPr>
              <a:t>Control of smart homes from tablets or mobile phones with Android and IOS support</a:t>
            </a:r>
            <a:endParaRPr lang="tr-TR" dirty="0">
              <a:sym typeface="Helvetica"/>
            </a:endParaRPr>
          </a:p>
        </p:txBody>
      </p:sp>
      <p:sp>
        <p:nvSpPr>
          <p:cNvPr id="11" name="Rectangle 10">
            <a:extLst>
              <a:ext uri="{FF2B5EF4-FFF2-40B4-BE49-F238E27FC236}">
                <a16:creationId xmlns:a16="http://schemas.microsoft.com/office/drawing/2014/main" id="{5F28A1D8-F7E7-413D-8CF3-953CC2459562}"/>
              </a:ext>
            </a:extLst>
          </p:cNvPr>
          <p:cNvSpPr/>
          <p:nvPr/>
        </p:nvSpPr>
        <p:spPr>
          <a:xfrm>
            <a:off x="7181816" y="992929"/>
            <a:ext cx="4076766" cy="3565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tr-TR" dirty="0">
                <a:ln w="0"/>
                <a:effectLst>
                  <a:outerShdw blurRad="38100" dist="19050" dir="2700000" algn="tl" rotWithShape="0">
                    <a:schemeClr val="dk1">
                      <a:alpha val="40000"/>
                    </a:schemeClr>
                  </a:outerShdw>
                </a:effectLst>
              </a:rPr>
              <a:t>               </a:t>
            </a:r>
            <a:r>
              <a:rPr lang="tr-TR" b="1" dirty="0"/>
              <a:t>INTERRA REMOTE CONTROL</a:t>
            </a:r>
          </a:p>
        </p:txBody>
      </p:sp>
    </p:spTree>
    <p:extLst>
      <p:ext uri="{BB962C8B-B14F-4D97-AF65-F5344CB8AC3E}">
        <p14:creationId xmlns:p14="http://schemas.microsoft.com/office/powerpoint/2010/main" val="189638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4" end="4"/>
                                            </p:txEl>
                                          </p:spTgt>
                                        </p:tgtEl>
                                        <p:attrNameLst>
                                          <p:attrName>style.visibility</p:attrName>
                                        </p:attrNameLst>
                                      </p:cBhvr>
                                      <p:to>
                                        <p:strVal val="visible"/>
                                      </p:to>
                                    </p:set>
                                    <p:animEffect transition="in" filter="fade">
                                      <p:cBhvr>
                                        <p:cTn id="22"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 6">
            <a:extLst>
              <a:ext uri="{FF2B5EF4-FFF2-40B4-BE49-F238E27FC236}">
                <a16:creationId xmlns:a16="http://schemas.microsoft.com/office/drawing/2014/main" id="{63F9E3DC-DC56-4BE5-9927-EE060829C553}"/>
              </a:ext>
            </a:extLst>
          </p:cNvPr>
          <p:cNvGrpSpPr/>
          <p:nvPr/>
        </p:nvGrpSpPr>
        <p:grpSpPr>
          <a:xfrm>
            <a:off x="0" y="1"/>
            <a:ext cx="12191999" cy="722816"/>
            <a:chOff x="0" y="1"/>
            <a:chExt cx="12191999" cy="722816"/>
          </a:xfrm>
        </p:grpSpPr>
        <p:sp>
          <p:nvSpPr>
            <p:cNvPr id="14" name="Dikdörtgen 5">
              <a:extLst>
                <a:ext uri="{FF2B5EF4-FFF2-40B4-BE49-F238E27FC236}">
                  <a16:creationId xmlns:a16="http://schemas.microsoft.com/office/drawing/2014/main" id="{F585B65F-9F73-41C3-9370-2C1695DBA3D9}"/>
                </a:ext>
              </a:extLst>
            </p:cNvPr>
            <p:cNvSpPr/>
            <p:nvPr/>
          </p:nvSpPr>
          <p:spPr>
            <a:xfrm>
              <a:off x="0" y="1"/>
              <a:ext cx="12191999" cy="722816"/>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Helvetica" panose="020B0604020202020204" pitchFamily="34" charset="0"/>
                <a:cs typeface="Helvetica" panose="020B0604020202020204" pitchFamily="34" charset="0"/>
              </a:endParaRPr>
            </a:p>
          </p:txBody>
        </p:sp>
        <p:pic>
          <p:nvPicPr>
            <p:cNvPr id="15" name="Resim 3">
              <a:extLst>
                <a:ext uri="{FF2B5EF4-FFF2-40B4-BE49-F238E27FC236}">
                  <a16:creationId xmlns:a16="http://schemas.microsoft.com/office/drawing/2014/main" id="{366B28B5-DC8C-4197-B314-F792CEC7A1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04" y="196947"/>
              <a:ext cx="2044511" cy="341203"/>
            </a:xfrm>
            <a:prstGeom prst="rect">
              <a:avLst/>
            </a:prstGeom>
          </p:spPr>
        </p:pic>
      </p:grpSp>
      <p:sp>
        <p:nvSpPr>
          <p:cNvPr id="34" name="Footer Placeholder 3">
            <a:extLst>
              <a:ext uri="{FF2B5EF4-FFF2-40B4-BE49-F238E27FC236}">
                <a16:creationId xmlns:a16="http://schemas.microsoft.com/office/drawing/2014/main" id="{F7851A9F-D688-4F3B-9049-62ABA636844C}"/>
              </a:ext>
            </a:extLst>
          </p:cNvPr>
          <p:cNvSpPr>
            <a:spLocks noGrp="1"/>
          </p:cNvSpPr>
          <p:nvPr>
            <p:ph type="ftr" sz="quarter" idx="11"/>
          </p:nvPr>
        </p:nvSpPr>
        <p:spPr>
          <a:xfrm>
            <a:off x="3709880" y="6492874"/>
            <a:ext cx="3860800" cy="365125"/>
          </a:xfrm>
        </p:spPr>
        <p:txBody>
          <a:bodyPr/>
          <a:lstStyle/>
          <a:p>
            <a:r>
              <a:rPr lang="tr-TR" dirty="0">
                <a:solidFill>
                  <a:prstClr val="black">
                    <a:tint val="75000"/>
                  </a:prstClr>
                </a:solidFill>
              </a:rPr>
              <a:t>www.interra.com.tr</a:t>
            </a:r>
          </a:p>
        </p:txBody>
      </p:sp>
      <p:pic>
        <p:nvPicPr>
          <p:cNvPr id="6" name="Picture 5" descr="A picture containing wall, indoor&#10;&#10;Description automatically generated">
            <a:extLst>
              <a:ext uri="{FF2B5EF4-FFF2-40B4-BE49-F238E27FC236}">
                <a16:creationId xmlns:a16="http://schemas.microsoft.com/office/drawing/2014/main" id="{2BB048B8-FE74-45AC-AE16-943BCB9F361A}"/>
              </a:ext>
            </a:extLst>
          </p:cNvPr>
          <p:cNvPicPr>
            <a:picLocks noChangeAspect="1"/>
          </p:cNvPicPr>
          <p:nvPr/>
        </p:nvPicPr>
        <p:blipFill rotWithShape="1">
          <a:blip r:embed="rId3">
            <a:extLst>
              <a:ext uri="{28A0092B-C50C-407E-A947-70E740481C1C}">
                <a14:useLocalDpi xmlns:a14="http://schemas.microsoft.com/office/drawing/2010/main" val="0"/>
              </a:ext>
            </a:extLst>
          </a:blip>
          <a:srcRect l="5039" t="5886"/>
          <a:stretch/>
        </p:blipFill>
        <p:spPr>
          <a:xfrm>
            <a:off x="2376226" y="891635"/>
            <a:ext cx="6395106" cy="5705852"/>
          </a:xfrm>
          <a:prstGeom prst="rect">
            <a:avLst/>
          </a:prstGeom>
        </p:spPr>
      </p:pic>
      <p:cxnSp>
        <p:nvCxnSpPr>
          <p:cNvPr id="26" name="Connector: Elbow 25">
            <a:extLst>
              <a:ext uri="{FF2B5EF4-FFF2-40B4-BE49-F238E27FC236}">
                <a16:creationId xmlns:a16="http://schemas.microsoft.com/office/drawing/2014/main" id="{E47979E0-2C90-4DCE-AB9E-10D16CD03F5A}"/>
              </a:ext>
            </a:extLst>
          </p:cNvPr>
          <p:cNvCxnSpPr>
            <a:cxnSpLocks/>
          </p:cNvCxnSpPr>
          <p:nvPr/>
        </p:nvCxnSpPr>
        <p:spPr>
          <a:xfrm flipV="1">
            <a:off x="6100823" y="852954"/>
            <a:ext cx="3284955" cy="984479"/>
          </a:xfrm>
          <a:prstGeom prst="bentConnector3">
            <a:avLst>
              <a:gd name="adj1" fmla="val 928"/>
            </a:avLst>
          </a:prstGeom>
          <a:ln>
            <a:tailEnd type="triangle"/>
          </a:ln>
        </p:spPr>
        <p:style>
          <a:lnRef idx="2">
            <a:schemeClr val="dk1"/>
          </a:lnRef>
          <a:fillRef idx="0">
            <a:schemeClr val="dk1"/>
          </a:fillRef>
          <a:effectRef idx="1">
            <a:schemeClr val="dk1"/>
          </a:effectRef>
          <a:fontRef idx="minor">
            <a:schemeClr val="tx1"/>
          </a:fontRef>
        </p:style>
      </p:cxnSp>
      <p:cxnSp>
        <p:nvCxnSpPr>
          <p:cNvPr id="31" name="Connector: Elbow 30">
            <a:extLst>
              <a:ext uri="{FF2B5EF4-FFF2-40B4-BE49-F238E27FC236}">
                <a16:creationId xmlns:a16="http://schemas.microsoft.com/office/drawing/2014/main" id="{F9028067-9B6B-49F5-8520-DCE48FEAF8E5}"/>
              </a:ext>
            </a:extLst>
          </p:cNvPr>
          <p:cNvCxnSpPr>
            <a:cxnSpLocks/>
          </p:cNvCxnSpPr>
          <p:nvPr/>
        </p:nvCxnSpPr>
        <p:spPr>
          <a:xfrm flipV="1">
            <a:off x="6825859" y="1470558"/>
            <a:ext cx="1770048" cy="236849"/>
          </a:xfrm>
          <a:prstGeom prst="bentConnector3">
            <a:avLst>
              <a:gd name="adj1" fmla="val 4199"/>
            </a:avLst>
          </a:prstGeom>
          <a:ln>
            <a:tailEnd type="triangle"/>
          </a:ln>
        </p:spPr>
        <p:style>
          <a:lnRef idx="2">
            <a:schemeClr val="dk1"/>
          </a:lnRef>
          <a:fillRef idx="0">
            <a:schemeClr val="dk1"/>
          </a:fillRef>
          <a:effectRef idx="1">
            <a:schemeClr val="dk1"/>
          </a:effectRef>
          <a:fontRef idx="minor">
            <a:schemeClr val="tx1"/>
          </a:fontRef>
        </p:style>
      </p:cxnSp>
      <p:cxnSp>
        <p:nvCxnSpPr>
          <p:cNvPr id="40" name="Connector: Elbow 39">
            <a:extLst>
              <a:ext uri="{FF2B5EF4-FFF2-40B4-BE49-F238E27FC236}">
                <a16:creationId xmlns:a16="http://schemas.microsoft.com/office/drawing/2014/main" id="{91C9EA6F-B8EC-4FB9-BE08-57AA3A438893}"/>
              </a:ext>
            </a:extLst>
          </p:cNvPr>
          <p:cNvCxnSpPr>
            <a:cxnSpLocks/>
          </p:cNvCxnSpPr>
          <p:nvPr/>
        </p:nvCxnSpPr>
        <p:spPr>
          <a:xfrm flipV="1">
            <a:off x="8113240" y="3591826"/>
            <a:ext cx="2256245" cy="313284"/>
          </a:xfrm>
          <a:prstGeom prst="bentConnector3">
            <a:avLst>
              <a:gd name="adj1" fmla="val 2370"/>
            </a:avLst>
          </a:prstGeom>
          <a:ln>
            <a:tailEnd type="triangle"/>
          </a:ln>
        </p:spPr>
        <p:style>
          <a:lnRef idx="2">
            <a:schemeClr val="dk1"/>
          </a:lnRef>
          <a:fillRef idx="0">
            <a:schemeClr val="dk1"/>
          </a:fillRef>
          <a:effectRef idx="1">
            <a:schemeClr val="dk1"/>
          </a:effectRef>
          <a:fontRef idx="minor">
            <a:schemeClr val="tx1"/>
          </a:fontRef>
        </p:style>
      </p:cxnSp>
      <p:cxnSp>
        <p:nvCxnSpPr>
          <p:cNvPr id="43" name="Connector: Elbow 42">
            <a:extLst>
              <a:ext uri="{FF2B5EF4-FFF2-40B4-BE49-F238E27FC236}">
                <a16:creationId xmlns:a16="http://schemas.microsoft.com/office/drawing/2014/main" id="{D6730A13-8624-4CDE-B56A-36D01514F37A}"/>
              </a:ext>
            </a:extLst>
          </p:cNvPr>
          <p:cNvCxnSpPr>
            <a:cxnSpLocks/>
          </p:cNvCxnSpPr>
          <p:nvPr/>
        </p:nvCxnSpPr>
        <p:spPr>
          <a:xfrm flipV="1">
            <a:off x="7732209" y="4681600"/>
            <a:ext cx="2850133" cy="232232"/>
          </a:xfrm>
          <a:prstGeom prst="bentConnector3">
            <a:avLst>
              <a:gd name="adj1" fmla="val 718"/>
            </a:avLst>
          </a:prstGeom>
          <a:ln>
            <a:tailEnd type="triangle"/>
          </a:ln>
        </p:spPr>
        <p:style>
          <a:lnRef idx="2">
            <a:schemeClr val="dk1"/>
          </a:lnRef>
          <a:fillRef idx="0">
            <a:schemeClr val="dk1"/>
          </a:fillRef>
          <a:effectRef idx="1">
            <a:schemeClr val="dk1"/>
          </a:effectRef>
          <a:fontRef idx="minor">
            <a:schemeClr val="tx1"/>
          </a:fontRef>
        </p:style>
      </p:cxnSp>
      <p:cxnSp>
        <p:nvCxnSpPr>
          <p:cNvPr id="47" name="Connector: Elbow 46">
            <a:extLst>
              <a:ext uri="{FF2B5EF4-FFF2-40B4-BE49-F238E27FC236}">
                <a16:creationId xmlns:a16="http://schemas.microsoft.com/office/drawing/2014/main" id="{867B8E68-EAA2-42F9-B8E4-BB520CE463DB}"/>
              </a:ext>
            </a:extLst>
          </p:cNvPr>
          <p:cNvCxnSpPr>
            <a:cxnSpLocks/>
          </p:cNvCxnSpPr>
          <p:nvPr/>
        </p:nvCxnSpPr>
        <p:spPr>
          <a:xfrm rot="10800000">
            <a:off x="1347260" y="4463181"/>
            <a:ext cx="1814403" cy="157988"/>
          </a:xfrm>
          <a:prstGeom prst="bentConnector3">
            <a:avLst>
              <a:gd name="adj1" fmla="val 642"/>
            </a:avLst>
          </a:prstGeom>
          <a:ln>
            <a:tailEnd type="triangle"/>
          </a:ln>
        </p:spPr>
        <p:style>
          <a:lnRef idx="2">
            <a:schemeClr val="dk1"/>
          </a:lnRef>
          <a:fillRef idx="0">
            <a:schemeClr val="dk1"/>
          </a:fillRef>
          <a:effectRef idx="1">
            <a:schemeClr val="dk1"/>
          </a:effectRef>
          <a:fontRef idx="minor">
            <a:schemeClr val="tx1"/>
          </a:fontRef>
        </p:style>
      </p:cxnSp>
      <p:cxnSp>
        <p:nvCxnSpPr>
          <p:cNvPr id="58" name="Connector: Elbow 57">
            <a:extLst>
              <a:ext uri="{FF2B5EF4-FFF2-40B4-BE49-F238E27FC236}">
                <a16:creationId xmlns:a16="http://schemas.microsoft.com/office/drawing/2014/main" id="{86C3A032-935C-41C7-AD6F-DE77F0C71AE0}"/>
              </a:ext>
            </a:extLst>
          </p:cNvPr>
          <p:cNvCxnSpPr>
            <a:cxnSpLocks/>
          </p:cNvCxnSpPr>
          <p:nvPr/>
        </p:nvCxnSpPr>
        <p:spPr>
          <a:xfrm rot="10800000">
            <a:off x="1189034" y="3202317"/>
            <a:ext cx="1814403" cy="157988"/>
          </a:xfrm>
          <a:prstGeom prst="bentConnector3">
            <a:avLst>
              <a:gd name="adj1" fmla="val 642"/>
            </a:avLst>
          </a:prstGeom>
          <a:ln>
            <a:tailEnd type="triangle"/>
          </a:ln>
        </p:spPr>
        <p:style>
          <a:lnRef idx="2">
            <a:schemeClr val="dk1"/>
          </a:lnRef>
          <a:fillRef idx="0">
            <a:schemeClr val="dk1"/>
          </a:fillRef>
          <a:effectRef idx="1">
            <a:schemeClr val="dk1"/>
          </a:effectRef>
          <a:fontRef idx="minor">
            <a:schemeClr val="tx1"/>
          </a:fontRef>
        </p:style>
      </p:cxnSp>
      <p:cxnSp>
        <p:nvCxnSpPr>
          <p:cNvPr id="59" name="Connector: Elbow 58">
            <a:extLst>
              <a:ext uri="{FF2B5EF4-FFF2-40B4-BE49-F238E27FC236}">
                <a16:creationId xmlns:a16="http://schemas.microsoft.com/office/drawing/2014/main" id="{27A431FD-F37B-4A80-BEAC-0B975CB65853}"/>
              </a:ext>
            </a:extLst>
          </p:cNvPr>
          <p:cNvCxnSpPr>
            <a:cxnSpLocks/>
          </p:cNvCxnSpPr>
          <p:nvPr/>
        </p:nvCxnSpPr>
        <p:spPr>
          <a:xfrm rot="10800000">
            <a:off x="1350084" y="2494477"/>
            <a:ext cx="2359796" cy="138054"/>
          </a:xfrm>
          <a:prstGeom prst="bentConnector3">
            <a:avLst>
              <a:gd name="adj1" fmla="val 465"/>
            </a:avLst>
          </a:prstGeom>
          <a:ln>
            <a:tailEnd type="triangle"/>
          </a:ln>
        </p:spPr>
        <p:style>
          <a:lnRef idx="2">
            <a:schemeClr val="dk1"/>
          </a:lnRef>
          <a:fillRef idx="0">
            <a:schemeClr val="dk1"/>
          </a:fillRef>
          <a:effectRef idx="1">
            <a:schemeClr val="dk1"/>
          </a:effectRef>
          <a:fontRef idx="minor">
            <a:schemeClr val="tx1"/>
          </a:fontRef>
        </p:style>
      </p:cxnSp>
      <p:cxnSp>
        <p:nvCxnSpPr>
          <p:cNvPr id="67" name="Connector: Elbow 66">
            <a:extLst>
              <a:ext uri="{FF2B5EF4-FFF2-40B4-BE49-F238E27FC236}">
                <a16:creationId xmlns:a16="http://schemas.microsoft.com/office/drawing/2014/main" id="{AC474E45-BD68-489B-9076-61652D76172C}"/>
              </a:ext>
            </a:extLst>
          </p:cNvPr>
          <p:cNvCxnSpPr>
            <a:cxnSpLocks/>
          </p:cNvCxnSpPr>
          <p:nvPr/>
        </p:nvCxnSpPr>
        <p:spPr>
          <a:xfrm rot="10800000">
            <a:off x="1472238" y="1837433"/>
            <a:ext cx="2667967" cy="345272"/>
          </a:xfrm>
          <a:prstGeom prst="bentConnector3">
            <a:avLst>
              <a:gd name="adj1" fmla="val 533"/>
            </a:avLst>
          </a:prstGeom>
          <a:ln>
            <a:tailEnd type="triangle"/>
          </a:ln>
        </p:spPr>
        <p:style>
          <a:lnRef idx="2">
            <a:schemeClr val="dk1"/>
          </a:lnRef>
          <a:fillRef idx="0">
            <a:schemeClr val="dk1"/>
          </a:fillRef>
          <a:effectRef idx="1">
            <a:schemeClr val="dk1"/>
          </a:effectRef>
          <a:fontRef idx="minor">
            <a:schemeClr val="tx1"/>
          </a:fontRef>
        </p:style>
      </p:cxnSp>
      <p:cxnSp>
        <p:nvCxnSpPr>
          <p:cNvPr id="71" name="Connector: Elbow 70">
            <a:extLst>
              <a:ext uri="{FF2B5EF4-FFF2-40B4-BE49-F238E27FC236}">
                <a16:creationId xmlns:a16="http://schemas.microsoft.com/office/drawing/2014/main" id="{123A1C99-F269-4E52-B5CD-B1407104CE88}"/>
              </a:ext>
            </a:extLst>
          </p:cNvPr>
          <p:cNvCxnSpPr>
            <a:cxnSpLocks/>
          </p:cNvCxnSpPr>
          <p:nvPr/>
        </p:nvCxnSpPr>
        <p:spPr>
          <a:xfrm rot="10800000">
            <a:off x="2094379" y="1164580"/>
            <a:ext cx="1814403" cy="157988"/>
          </a:xfrm>
          <a:prstGeom prst="bentConnector3">
            <a:avLst>
              <a:gd name="adj1" fmla="val 642"/>
            </a:avLst>
          </a:prstGeom>
          <a:ln>
            <a:tailEnd type="triangle"/>
          </a:ln>
        </p:spPr>
        <p:style>
          <a:lnRef idx="2">
            <a:schemeClr val="dk1"/>
          </a:lnRef>
          <a:fillRef idx="0">
            <a:schemeClr val="dk1"/>
          </a:fillRef>
          <a:effectRef idx="1">
            <a:schemeClr val="dk1"/>
          </a:effectRef>
          <a:fontRef idx="minor">
            <a:schemeClr val="tx1"/>
          </a:fontRef>
        </p:style>
      </p:cxnSp>
      <p:pic>
        <p:nvPicPr>
          <p:cNvPr id="79" name="Picture 78" descr="A picture containing building&#10;&#10;Description automatically generated">
            <a:extLst>
              <a:ext uri="{FF2B5EF4-FFF2-40B4-BE49-F238E27FC236}">
                <a16:creationId xmlns:a16="http://schemas.microsoft.com/office/drawing/2014/main" id="{FDBCDE18-5F00-4EB0-91A0-F4DAD7469C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105" t="18615" r="20250" b="25808"/>
          <a:stretch/>
        </p:blipFill>
        <p:spPr>
          <a:xfrm>
            <a:off x="924583" y="1554804"/>
            <a:ext cx="489468" cy="480499"/>
          </a:xfrm>
          <a:prstGeom prst="rect">
            <a:avLst/>
          </a:prstGeom>
        </p:spPr>
      </p:pic>
      <p:pic>
        <p:nvPicPr>
          <p:cNvPr id="81" name="Picture 80" descr="A screen shot of a television&#10;&#10;Description automatically generated">
            <a:extLst>
              <a:ext uri="{FF2B5EF4-FFF2-40B4-BE49-F238E27FC236}">
                <a16:creationId xmlns:a16="http://schemas.microsoft.com/office/drawing/2014/main" id="{DB10FA4A-7FD3-4538-8D14-29B6F3D991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831" t="13182" r="18602" b="17636"/>
          <a:stretch/>
        </p:blipFill>
        <p:spPr>
          <a:xfrm>
            <a:off x="9454647" y="722816"/>
            <a:ext cx="1060449" cy="693098"/>
          </a:xfrm>
          <a:prstGeom prst="rect">
            <a:avLst/>
          </a:prstGeom>
        </p:spPr>
      </p:pic>
      <p:pic>
        <p:nvPicPr>
          <p:cNvPr id="83" name="Picture 82" descr="A screen shot of a person&#10;&#10;Description automatically generated">
            <a:extLst>
              <a:ext uri="{FF2B5EF4-FFF2-40B4-BE49-F238E27FC236}">
                <a16:creationId xmlns:a16="http://schemas.microsoft.com/office/drawing/2014/main" id="{0D068E2D-1A14-4F7E-B758-58A367C570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6091" y="1259667"/>
            <a:ext cx="769687" cy="617273"/>
          </a:xfrm>
          <a:prstGeom prst="rect">
            <a:avLst/>
          </a:prstGeom>
        </p:spPr>
      </p:pic>
      <p:pic>
        <p:nvPicPr>
          <p:cNvPr id="85" name="Picture 84" descr="A close up of a device&#10;&#10;Description automatically generated">
            <a:extLst>
              <a:ext uri="{FF2B5EF4-FFF2-40B4-BE49-F238E27FC236}">
                <a16:creationId xmlns:a16="http://schemas.microsoft.com/office/drawing/2014/main" id="{CC5B0843-78A1-44E3-9076-7298B8F57F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9485" y="3206681"/>
            <a:ext cx="769687" cy="594412"/>
          </a:xfrm>
          <a:prstGeom prst="rect">
            <a:avLst/>
          </a:prstGeom>
        </p:spPr>
      </p:pic>
      <p:pic>
        <p:nvPicPr>
          <p:cNvPr id="87" name="Picture 86">
            <a:extLst>
              <a:ext uri="{FF2B5EF4-FFF2-40B4-BE49-F238E27FC236}">
                <a16:creationId xmlns:a16="http://schemas.microsoft.com/office/drawing/2014/main" id="{734DD04D-A0F7-43D3-A82F-C58074ACD8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559" y="4209606"/>
            <a:ext cx="815411" cy="640135"/>
          </a:xfrm>
          <a:prstGeom prst="rect">
            <a:avLst/>
          </a:prstGeom>
        </p:spPr>
      </p:pic>
      <p:pic>
        <p:nvPicPr>
          <p:cNvPr id="89" name="Picture 88">
            <a:extLst>
              <a:ext uri="{FF2B5EF4-FFF2-40B4-BE49-F238E27FC236}">
                <a16:creationId xmlns:a16="http://schemas.microsoft.com/office/drawing/2014/main" id="{F59F84FA-2DF7-4E79-8261-545F05EC66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793" y="2980295"/>
            <a:ext cx="845893" cy="602032"/>
          </a:xfrm>
          <a:prstGeom prst="rect">
            <a:avLst/>
          </a:prstGeom>
        </p:spPr>
      </p:pic>
      <p:pic>
        <p:nvPicPr>
          <p:cNvPr id="91" name="Picture 90">
            <a:extLst>
              <a:ext uri="{FF2B5EF4-FFF2-40B4-BE49-F238E27FC236}">
                <a16:creationId xmlns:a16="http://schemas.microsoft.com/office/drawing/2014/main" id="{2A208FCB-CE63-4380-8F51-78B83FDFB47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9078" y="2434395"/>
            <a:ext cx="754445" cy="396274"/>
          </a:xfrm>
          <a:prstGeom prst="rect">
            <a:avLst/>
          </a:prstGeom>
        </p:spPr>
      </p:pic>
      <p:pic>
        <p:nvPicPr>
          <p:cNvPr id="93" name="Picture 92" descr="A picture containing jack, object&#10;&#10;Description automatically generated">
            <a:extLst>
              <a:ext uri="{FF2B5EF4-FFF2-40B4-BE49-F238E27FC236}">
                <a16:creationId xmlns:a16="http://schemas.microsoft.com/office/drawing/2014/main" id="{52201DAB-DD40-47AB-8ADD-4C43D799F7C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17422" y="889819"/>
            <a:ext cx="624894" cy="518205"/>
          </a:xfrm>
          <a:prstGeom prst="rect">
            <a:avLst/>
          </a:prstGeom>
        </p:spPr>
      </p:pic>
      <p:pic>
        <p:nvPicPr>
          <p:cNvPr id="95" name="Resim 16">
            <a:extLst>
              <a:ext uri="{FF2B5EF4-FFF2-40B4-BE49-F238E27FC236}">
                <a16:creationId xmlns:a16="http://schemas.microsoft.com/office/drawing/2014/main" id="{710294AF-6C03-4D69-85E0-032DCBD8EC1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87146" y="4298214"/>
            <a:ext cx="450949" cy="801687"/>
          </a:xfrm>
          <a:prstGeom prst="rect">
            <a:avLst/>
          </a:prstGeom>
        </p:spPr>
      </p:pic>
      <p:sp>
        <p:nvSpPr>
          <p:cNvPr id="97" name="TextBox 96">
            <a:extLst>
              <a:ext uri="{FF2B5EF4-FFF2-40B4-BE49-F238E27FC236}">
                <a16:creationId xmlns:a16="http://schemas.microsoft.com/office/drawing/2014/main" id="{D3907EBE-2523-43D8-99F8-2E6E3542A5B9}"/>
              </a:ext>
            </a:extLst>
          </p:cNvPr>
          <p:cNvSpPr txBox="1"/>
          <p:nvPr/>
        </p:nvSpPr>
        <p:spPr>
          <a:xfrm>
            <a:off x="7107810" y="889819"/>
            <a:ext cx="1663522" cy="369332"/>
          </a:xfrm>
          <a:prstGeom prst="rect">
            <a:avLst/>
          </a:prstGeom>
          <a:noFill/>
        </p:spPr>
        <p:txBody>
          <a:bodyPr wrap="square" rtlCol="0">
            <a:spAutoFit/>
          </a:bodyPr>
          <a:lstStyle/>
          <a:p>
            <a:r>
              <a:rPr lang="tr-TR" dirty="0"/>
              <a:t>TOUCH PANEL</a:t>
            </a:r>
          </a:p>
        </p:txBody>
      </p:sp>
      <p:sp>
        <p:nvSpPr>
          <p:cNvPr id="98" name="TextBox 97">
            <a:extLst>
              <a:ext uri="{FF2B5EF4-FFF2-40B4-BE49-F238E27FC236}">
                <a16:creationId xmlns:a16="http://schemas.microsoft.com/office/drawing/2014/main" id="{FC3743A8-06A0-4952-9310-13FE67DFD9A0}"/>
              </a:ext>
            </a:extLst>
          </p:cNvPr>
          <p:cNvSpPr txBox="1"/>
          <p:nvPr/>
        </p:nvSpPr>
        <p:spPr>
          <a:xfrm>
            <a:off x="7281479" y="1511649"/>
            <a:ext cx="1663522" cy="369332"/>
          </a:xfrm>
          <a:prstGeom prst="rect">
            <a:avLst/>
          </a:prstGeom>
          <a:noFill/>
        </p:spPr>
        <p:txBody>
          <a:bodyPr wrap="square" rtlCol="0">
            <a:spAutoFit/>
          </a:bodyPr>
          <a:lstStyle/>
          <a:p>
            <a:r>
              <a:rPr lang="tr-TR" dirty="0"/>
              <a:t>INTERCOM</a:t>
            </a:r>
          </a:p>
        </p:txBody>
      </p:sp>
      <p:sp>
        <p:nvSpPr>
          <p:cNvPr id="99" name="TextBox 98">
            <a:extLst>
              <a:ext uri="{FF2B5EF4-FFF2-40B4-BE49-F238E27FC236}">
                <a16:creationId xmlns:a16="http://schemas.microsoft.com/office/drawing/2014/main" id="{8C5A9494-F9CF-4BDF-AFAF-64805B6E6CCA}"/>
              </a:ext>
            </a:extLst>
          </p:cNvPr>
          <p:cNvSpPr txBox="1"/>
          <p:nvPr/>
        </p:nvSpPr>
        <p:spPr>
          <a:xfrm>
            <a:off x="8738648" y="3605236"/>
            <a:ext cx="1663522" cy="369332"/>
          </a:xfrm>
          <a:prstGeom prst="rect">
            <a:avLst/>
          </a:prstGeom>
          <a:noFill/>
        </p:spPr>
        <p:txBody>
          <a:bodyPr wrap="square" rtlCol="0">
            <a:spAutoFit/>
          </a:bodyPr>
          <a:lstStyle/>
          <a:p>
            <a:r>
              <a:rPr lang="tr-TR" dirty="0"/>
              <a:t>CAMERA</a:t>
            </a:r>
          </a:p>
        </p:txBody>
      </p:sp>
      <p:sp>
        <p:nvSpPr>
          <p:cNvPr id="100" name="TextBox 99">
            <a:extLst>
              <a:ext uri="{FF2B5EF4-FFF2-40B4-BE49-F238E27FC236}">
                <a16:creationId xmlns:a16="http://schemas.microsoft.com/office/drawing/2014/main" id="{F9B687A3-0FDC-42BB-BFE1-448E29580030}"/>
              </a:ext>
            </a:extLst>
          </p:cNvPr>
          <p:cNvSpPr txBox="1"/>
          <p:nvPr/>
        </p:nvSpPr>
        <p:spPr>
          <a:xfrm>
            <a:off x="8227199" y="4745949"/>
            <a:ext cx="2028325" cy="369332"/>
          </a:xfrm>
          <a:prstGeom prst="rect">
            <a:avLst/>
          </a:prstGeom>
          <a:noFill/>
        </p:spPr>
        <p:txBody>
          <a:bodyPr wrap="square" rtlCol="0">
            <a:spAutoFit/>
          </a:bodyPr>
          <a:lstStyle/>
          <a:p>
            <a:r>
              <a:rPr lang="tr-TR" dirty="0"/>
              <a:t>REMOTE CONTROL</a:t>
            </a:r>
          </a:p>
        </p:txBody>
      </p:sp>
      <p:sp>
        <p:nvSpPr>
          <p:cNvPr id="101" name="TextBox 100">
            <a:extLst>
              <a:ext uri="{FF2B5EF4-FFF2-40B4-BE49-F238E27FC236}">
                <a16:creationId xmlns:a16="http://schemas.microsoft.com/office/drawing/2014/main" id="{AC73221F-229D-4724-9609-2CE1287181F9}"/>
              </a:ext>
            </a:extLst>
          </p:cNvPr>
          <p:cNvSpPr txBox="1"/>
          <p:nvPr/>
        </p:nvSpPr>
        <p:spPr>
          <a:xfrm>
            <a:off x="1448909" y="4496934"/>
            <a:ext cx="1882971" cy="369332"/>
          </a:xfrm>
          <a:prstGeom prst="rect">
            <a:avLst/>
          </a:prstGeom>
          <a:noFill/>
        </p:spPr>
        <p:txBody>
          <a:bodyPr wrap="square" rtlCol="0">
            <a:spAutoFit/>
          </a:bodyPr>
          <a:lstStyle/>
          <a:p>
            <a:r>
              <a:rPr lang="tr-TR" dirty="0"/>
              <a:t>SHUTTER BLINDS</a:t>
            </a:r>
          </a:p>
        </p:txBody>
      </p:sp>
      <p:sp>
        <p:nvSpPr>
          <p:cNvPr id="102" name="TextBox 101">
            <a:extLst>
              <a:ext uri="{FF2B5EF4-FFF2-40B4-BE49-F238E27FC236}">
                <a16:creationId xmlns:a16="http://schemas.microsoft.com/office/drawing/2014/main" id="{87AF5B0D-AC05-47A1-9697-2D73464EBD1F}"/>
              </a:ext>
            </a:extLst>
          </p:cNvPr>
          <p:cNvSpPr txBox="1"/>
          <p:nvPr/>
        </p:nvSpPr>
        <p:spPr>
          <a:xfrm>
            <a:off x="1394193" y="3230958"/>
            <a:ext cx="1663522" cy="369332"/>
          </a:xfrm>
          <a:prstGeom prst="rect">
            <a:avLst/>
          </a:prstGeom>
          <a:noFill/>
        </p:spPr>
        <p:txBody>
          <a:bodyPr wrap="square" rtlCol="0">
            <a:spAutoFit/>
          </a:bodyPr>
          <a:lstStyle/>
          <a:p>
            <a:r>
              <a:rPr lang="tr-TR" dirty="0"/>
              <a:t>COOLING</a:t>
            </a:r>
          </a:p>
        </p:txBody>
      </p:sp>
      <p:sp>
        <p:nvSpPr>
          <p:cNvPr id="103" name="TextBox 102">
            <a:extLst>
              <a:ext uri="{FF2B5EF4-FFF2-40B4-BE49-F238E27FC236}">
                <a16:creationId xmlns:a16="http://schemas.microsoft.com/office/drawing/2014/main" id="{0B407D06-4A65-4D03-8AA2-AB86874A3B44}"/>
              </a:ext>
            </a:extLst>
          </p:cNvPr>
          <p:cNvSpPr txBox="1"/>
          <p:nvPr/>
        </p:nvSpPr>
        <p:spPr>
          <a:xfrm>
            <a:off x="1882796" y="2533772"/>
            <a:ext cx="1120641" cy="369332"/>
          </a:xfrm>
          <a:prstGeom prst="rect">
            <a:avLst/>
          </a:prstGeom>
          <a:noFill/>
        </p:spPr>
        <p:txBody>
          <a:bodyPr wrap="square" rtlCol="0">
            <a:spAutoFit/>
          </a:bodyPr>
          <a:lstStyle/>
          <a:p>
            <a:r>
              <a:rPr lang="tr-TR" dirty="0"/>
              <a:t>HEATING</a:t>
            </a:r>
          </a:p>
        </p:txBody>
      </p:sp>
      <p:sp>
        <p:nvSpPr>
          <p:cNvPr id="104" name="TextBox 103">
            <a:extLst>
              <a:ext uri="{FF2B5EF4-FFF2-40B4-BE49-F238E27FC236}">
                <a16:creationId xmlns:a16="http://schemas.microsoft.com/office/drawing/2014/main" id="{D15F72FF-95E1-4CE9-9072-48AF84DCE111}"/>
              </a:ext>
            </a:extLst>
          </p:cNvPr>
          <p:cNvSpPr txBox="1"/>
          <p:nvPr/>
        </p:nvSpPr>
        <p:spPr>
          <a:xfrm>
            <a:off x="1970098" y="1870863"/>
            <a:ext cx="1663522" cy="369332"/>
          </a:xfrm>
          <a:prstGeom prst="rect">
            <a:avLst/>
          </a:prstGeom>
          <a:noFill/>
        </p:spPr>
        <p:txBody>
          <a:bodyPr wrap="square" rtlCol="0">
            <a:spAutoFit/>
          </a:bodyPr>
          <a:lstStyle/>
          <a:p>
            <a:r>
              <a:rPr lang="tr-TR" dirty="0"/>
              <a:t>LIGHTING</a:t>
            </a:r>
          </a:p>
        </p:txBody>
      </p:sp>
      <p:sp>
        <p:nvSpPr>
          <p:cNvPr id="105" name="TextBox 104">
            <a:extLst>
              <a:ext uri="{FF2B5EF4-FFF2-40B4-BE49-F238E27FC236}">
                <a16:creationId xmlns:a16="http://schemas.microsoft.com/office/drawing/2014/main" id="{7AD08BBD-4428-47BB-8FD2-11906262CE78}"/>
              </a:ext>
            </a:extLst>
          </p:cNvPr>
          <p:cNvSpPr txBox="1"/>
          <p:nvPr/>
        </p:nvSpPr>
        <p:spPr>
          <a:xfrm>
            <a:off x="2206008" y="1183416"/>
            <a:ext cx="1663522" cy="369332"/>
          </a:xfrm>
          <a:prstGeom prst="rect">
            <a:avLst/>
          </a:prstGeom>
          <a:noFill/>
        </p:spPr>
        <p:txBody>
          <a:bodyPr wrap="square" rtlCol="0">
            <a:spAutoFit/>
          </a:bodyPr>
          <a:lstStyle/>
          <a:p>
            <a:r>
              <a:rPr lang="tr-TR" dirty="0"/>
              <a:t>SECURITY</a:t>
            </a:r>
          </a:p>
        </p:txBody>
      </p:sp>
    </p:spTree>
    <p:extLst>
      <p:ext uri="{BB962C8B-B14F-4D97-AF65-F5344CB8AC3E}">
        <p14:creationId xmlns:p14="http://schemas.microsoft.com/office/powerpoint/2010/main" val="77430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7"/>
                                        </p:tgtEl>
                                        <p:attrNameLst>
                                          <p:attrName>style.visibility</p:attrName>
                                        </p:attrNameLst>
                                      </p:cBhvr>
                                      <p:to>
                                        <p:strVal val="visible"/>
                                      </p:to>
                                    </p:set>
                                    <p:animEffect transition="in" filter="fade">
                                      <p:cBhvr>
                                        <p:cTn id="10" dur="500"/>
                                        <p:tgtEl>
                                          <p:spTgt spid="97"/>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3"/>
                                        </p:tgtEl>
                                        <p:attrNameLst>
                                          <p:attrName>style.visibility</p:attrName>
                                        </p:attrNameLst>
                                      </p:cBhvr>
                                      <p:to>
                                        <p:strVal val="visible"/>
                                      </p:to>
                                    </p:set>
                                    <p:animEffect transition="in" filter="fade">
                                      <p:cBhvr>
                                        <p:cTn id="18" dur="500"/>
                                        <p:tgtEl>
                                          <p:spTgt spid="8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8"/>
                                        </p:tgtEl>
                                        <p:attrNameLst>
                                          <p:attrName>style.visibility</p:attrName>
                                        </p:attrNameLst>
                                      </p:cBhvr>
                                      <p:to>
                                        <p:strVal val="visible"/>
                                      </p:to>
                                    </p:set>
                                    <p:animEffect transition="in" filter="fade">
                                      <p:cBhvr>
                                        <p:cTn id="21" dur="500"/>
                                        <p:tgtEl>
                                          <p:spTgt spid="98"/>
                                        </p:tgtEl>
                                      </p:cBhvr>
                                    </p:animEffect>
                                  </p:childTnLst>
                                </p:cTn>
                              </p:par>
                              <p:par>
                                <p:cTn id="22" presetID="10" presetClass="entr" presetSubtype="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9"/>
                                        </p:tgtEl>
                                        <p:attrNameLst>
                                          <p:attrName>style.visibility</p:attrName>
                                        </p:attrNameLst>
                                      </p:cBhvr>
                                      <p:to>
                                        <p:strVal val="visible"/>
                                      </p:to>
                                    </p:set>
                                    <p:animEffect transition="in" filter="fade">
                                      <p:cBhvr>
                                        <p:cTn id="29" dur="500"/>
                                        <p:tgtEl>
                                          <p:spTgt spid="99"/>
                                        </p:tgtEl>
                                      </p:cBhvr>
                                    </p:animEffect>
                                  </p:childTnLst>
                                </p:cTn>
                              </p:par>
                              <p:par>
                                <p:cTn id="30" presetID="10" presetClass="entr" presetSubtype="0" fill="hold" nodeType="withEffect">
                                  <p:stCondLst>
                                    <p:cond delay="0"/>
                                  </p:stCondLst>
                                  <p:childTnLst>
                                    <p:set>
                                      <p:cBhvr>
                                        <p:cTn id="31" dur="1" fill="hold">
                                          <p:stCondLst>
                                            <p:cond delay="0"/>
                                          </p:stCondLst>
                                        </p:cTn>
                                        <p:tgtEl>
                                          <p:spTgt spid="85"/>
                                        </p:tgtEl>
                                        <p:attrNameLst>
                                          <p:attrName>style.visibility</p:attrName>
                                        </p:attrNameLst>
                                      </p:cBhvr>
                                      <p:to>
                                        <p:strVal val="visible"/>
                                      </p:to>
                                    </p:set>
                                    <p:animEffect transition="in" filter="fade">
                                      <p:cBhvr>
                                        <p:cTn id="32" dur="500"/>
                                        <p:tgtEl>
                                          <p:spTgt spid="85"/>
                                        </p:tgtEl>
                                      </p:cBhvr>
                                    </p:animEffect>
                                  </p:childTnLst>
                                </p:cTn>
                              </p:par>
                              <p:par>
                                <p:cTn id="33" presetID="10"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0"/>
                                        </p:tgtEl>
                                        <p:attrNameLst>
                                          <p:attrName>style.visibility</p:attrName>
                                        </p:attrNameLst>
                                      </p:cBhvr>
                                      <p:to>
                                        <p:strVal val="visible"/>
                                      </p:to>
                                    </p:set>
                                    <p:animEffect transition="in" filter="fade">
                                      <p:cBhvr>
                                        <p:cTn id="40" dur="500"/>
                                        <p:tgtEl>
                                          <p:spTgt spid="100"/>
                                        </p:tgtEl>
                                      </p:cBhvr>
                                    </p:animEffect>
                                  </p:childTnLst>
                                </p:cTn>
                              </p:par>
                              <p:par>
                                <p:cTn id="41" presetID="10" presetClass="entr" presetSubtype="0" fill="hold" nodeType="withEffect">
                                  <p:stCondLst>
                                    <p:cond delay="0"/>
                                  </p:stCondLst>
                                  <p:childTnLst>
                                    <p:set>
                                      <p:cBhvr>
                                        <p:cTn id="42" dur="1" fill="hold">
                                          <p:stCondLst>
                                            <p:cond delay="0"/>
                                          </p:stCondLst>
                                        </p:cTn>
                                        <p:tgtEl>
                                          <p:spTgt spid="95"/>
                                        </p:tgtEl>
                                        <p:attrNameLst>
                                          <p:attrName>style.visibility</p:attrName>
                                        </p:attrNameLst>
                                      </p:cBhvr>
                                      <p:to>
                                        <p:strVal val="visible"/>
                                      </p:to>
                                    </p:set>
                                    <p:animEffect transition="in" filter="fade">
                                      <p:cBhvr>
                                        <p:cTn id="43" dur="500"/>
                                        <p:tgtEl>
                                          <p:spTgt spid="95"/>
                                        </p:tgtEl>
                                      </p:cBhvr>
                                    </p:animEffect>
                                  </p:childTnLst>
                                </p:cTn>
                              </p:par>
                              <p:par>
                                <p:cTn id="44" presetID="10" presetClass="entr" presetSubtype="0" fill="hold"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01"/>
                                        </p:tgtEl>
                                        <p:attrNameLst>
                                          <p:attrName>style.visibility</p:attrName>
                                        </p:attrNameLst>
                                      </p:cBhvr>
                                      <p:to>
                                        <p:strVal val="visible"/>
                                      </p:to>
                                    </p:set>
                                    <p:animEffect transition="in" filter="fade">
                                      <p:cBhvr>
                                        <p:cTn id="51" dur="500"/>
                                        <p:tgtEl>
                                          <p:spTgt spid="101"/>
                                        </p:tgtEl>
                                      </p:cBhvr>
                                    </p:animEffect>
                                  </p:childTnLst>
                                </p:cTn>
                              </p:par>
                              <p:par>
                                <p:cTn id="52" presetID="10" presetClass="entr" presetSubtype="0" fill="hold" nodeType="withEffect">
                                  <p:stCondLst>
                                    <p:cond delay="0"/>
                                  </p:stCondLst>
                                  <p:childTnLst>
                                    <p:set>
                                      <p:cBhvr>
                                        <p:cTn id="53" dur="1" fill="hold">
                                          <p:stCondLst>
                                            <p:cond delay="0"/>
                                          </p:stCondLst>
                                        </p:cTn>
                                        <p:tgtEl>
                                          <p:spTgt spid="87"/>
                                        </p:tgtEl>
                                        <p:attrNameLst>
                                          <p:attrName>style.visibility</p:attrName>
                                        </p:attrNameLst>
                                      </p:cBhvr>
                                      <p:to>
                                        <p:strVal val="visible"/>
                                      </p:to>
                                    </p:set>
                                    <p:animEffect transition="in" filter="fade">
                                      <p:cBhvr>
                                        <p:cTn id="54" dur="500"/>
                                        <p:tgtEl>
                                          <p:spTgt spid="87"/>
                                        </p:tgtEl>
                                      </p:cBhvr>
                                    </p:animEffect>
                                  </p:childTnLst>
                                </p:cTn>
                              </p:par>
                              <p:par>
                                <p:cTn id="55" presetID="10" presetClass="entr" presetSubtype="0" fill="hold" nodeType="with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fade">
                                      <p:cBhvr>
                                        <p:cTn id="57" dur="500"/>
                                        <p:tgtEl>
                                          <p:spTgt spid="4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2"/>
                                        </p:tgtEl>
                                        <p:attrNameLst>
                                          <p:attrName>style.visibility</p:attrName>
                                        </p:attrNameLst>
                                      </p:cBhvr>
                                      <p:to>
                                        <p:strVal val="visible"/>
                                      </p:to>
                                    </p:set>
                                    <p:animEffect transition="in" filter="fade">
                                      <p:cBhvr>
                                        <p:cTn id="62" dur="500"/>
                                        <p:tgtEl>
                                          <p:spTgt spid="102"/>
                                        </p:tgtEl>
                                      </p:cBhvr>
                                    </p:animEffect>
                                  </p:childTnLst>
                                </p:cTn>
                              </p:par>
                              <p:par>
                                <p:cTn id="63" presetID="10" presetClass="entr" presetSubtype="0" fill="hold" nodeType="withEffect">
                                  <p:stCondLst>
                                    <p:cond delay="0"/>
                                  </p:stCondLst>
                                  <p:childTnLst>
                                    <p:set>
                                      <p:cBhvr>
                                        <p:cTn id="64" dur="1" fill="hold">
                                          <p:stCondLst>
                                            <p:cond delay="0"/>
                                          </p:stCondLst>
                                        </p:cTn>
                                        <p:tgtEl>
                                          <p:spTgt spid="89"/>
                                        </p:tgtEl>
                                        <p:attrNameLst>
                                          <p:attrName>style.visibility</p:attrName>
                                        </p:attrNameLst>
                                      </p:cBhvr>
                                      <p:to>
                                        <p:strVal val="visible"/>
                                      </p:to>
                                    </p:set>
                                    <p:animEffect transition="in" filter="fade">
                                      <p:cBhvr>
                                        <p:cTn id="65" dur="500"/>
                                        <p:tgtEl>
                                          <p:spTgt spid="89"/>
                                        </p:tgtEl>
                                      </p:cBhvr>
                                    </p:animEffect>
                                  </p:childTnLst>
                                </p:cTn>
                              </p:par>
                              <p:par>
                                <p:cTn id="66" presetID="10" presetClass="entr" presetSubtype="0" fill="hold" nodeType="withEffect">
                                  <p:stCondLst>
                                    <p:cond delay="0"/>
                                  </p:stCondLst>
                                  <p:childTnLst>
                                    <p:set>
                                      <p:cBhvr>
                                        <p:cTn id="67" dur="1" fill="hold">
                                          <p:stCondLst>
                                            <p:cond delay="0"/>
                                          </p:stCondLst>
                                        </p:cTn>
                                        <p:tgtEl>
                                          <p:spTgt spid="58"/>
                                        </p:tgtEl>
                                        <p:attrNameLst>
                                          <p:attrName>style.visibility</p:attrName>
                                        </p:attrNameLst>
                                      </p:cBhvr>
                                      <p:to>
                                        <p:strVal val="visible"/>
                                      </p:to>
                                    </p:set>
                                    <p:animEffect transition="in" filter="fade">
                                      <p:cBhvr>
                                        <p:cTn id="68" dur="500"/>
                                        <p:tgtEl>
                                          <p:spTgt spid="58"/>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03"/>
                                        </p:tgtEl>
                                        <p:attrNameLst>
                                          <p:attrName>style.visibility</p:attrName>
                                        </p:attrNameLst>
                                      </p:cBhvr>
                                      <p:to>
                                        <p:strVal val="visible"/>
                                      </p:to>
                                    </p:set>
                                    <p:animEffect transition="in" filter="fade">
                                      <p:cBhvr>
                                        <p:cTn id="73" dur="500"/>
                                        <p:tgtEl>
                                          <p:spTgt spid="103"/>
                                        </p:tgtEl>
                                      </p:cBhvr>
                                    </p:animEffect>
                                  </p:childTnLst>
                                </p:cTn>
                              </p:par>
                              <p:par>
                                <p:cTn id="74" presetID="10" presetClass="entr" presetSubtype="0" fill="hold" nodeType="withEffect">
                                  <p:stCondLst>
                                    <p:cond delay="0"/>
                                  </p:stCondLst>
                                  <p:childTnLst>
                                    <p:set>
                                      <p:cBhvr>
                                        <p:cTn id="75" dur="1" fill="hold">
                                          <p:stCondLst>
                                            <p:cond delay="0"/>
                                          </p:stCondLst>
                                        </p:cTn>
                                        <p:tgtEl>
                                          <p:spTgt spid="91"/>
                                        </p:tgtEl>
                                        <p:attrNameLst>
                                          <p:attrName>style.visibility</p:attrName>
                                        </p:attrNameLst>
                                      </p:cBhvr>
                                      <p:to>
                                        <p:strVal val="visible"/>
                                      </p:to>
                                    </p:set>
                                    <p:animEffect transition="in" filter="fade">
                                      <p:cBhvr>
                                        <p:cTn id="76" dur="500"/>
                                        <p:tgtEl>
                                          <p:spTgt spid="91"/>
                                        </p:tgtEl>
                                      </p:cBhvr>
                                    </p:animEffect>
                                  </p:childTnLst>
                                </p:cTn>
                              </p:par>
                              <p:par>
                                <p:cTn id="77" presetID="10" presetClass="entr" presetSubtype="0" fill="hold" nodeType="withEffect">
                                  <p:stCondLst>
                                    <p:cond delay="0"/>
                                  </p:stCondLst>
                                  <p:childTnLst>
                                    <p:set>
                                      <p:cBhvr>
                                        <p:cTn id="78" dur="1" fill="hold">
                                          <p:stCondLst>
                                            <p:cond delay="0"/>
                                          </p:stCondLst>
                                        </p:cTn>
                                        <p:tgtEl>
                                          <p:spTgt spid="59"/>
                                        </p:tgtEl>
                                        <p:attrNameLst>
                                          <p:attrName>style.visibility</p:attrName>
                                        </p:attrNameLst>
                                      </p:cBhvr>
                                      <p:to>
                                        <p:strVal val="visible"/>
                                      </p:to>
                                    </p:set>
                                    <p:animEffect transition="in" filter="fade">
                                      <p:cBhvr>
                                        <p:cTn id="79" dur="500"/>
                                        <p:tgtEl>
                                          <p:spTgt spid="59"/>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04"/>
                                        </p:tgtEl>
                                        <p:attrNameLst>
                                          <p:attrName>style.visibility</p:attrName>
                                        </p:attrNameLst>
                                      </p:cBhvr>
                                      <p:to>
                                        <p:strVal val="visible"/>
                                      </p:to>
                                    </p:set>
                                    <p:animEffect transition="in" filter="fade">
                                      <p:cBhvr>
                                        <p:cTn id="84" dur="500"/>
                                        <p:tgtEl>
                                          <p:spTgt spid="104"/>
                                        </p:tgtEl>
                                      </p:cBhvr>
                                    </p:animEffect>
                                  </p:childTnLst>
                                </p:cTn>
                              </p:par>
                              <p:par>
                                <p:cTn id="85" presetID="10" presetClass="entr" presetSubtype="0" fill="hold" nodeType="withEffect">
                                  <p:stCondLst>
                                    <p:cond delay="0"/>
                                  </p:stCondLst>
                                  <p:childTnLst>
                                    <p:set>
                                      <p:cBhvr>
                                        <p:cTn id="86" dur="1" fill="hold">
                                          <p:stCondLst>
                                            <p:cond delay="0"/>
                                          </p:stCondLst>
                                        </p:cTn>
                                        <p:tgtEl>
                                          <p:spTgt spid="79"/>
                                        </p:tgtEl>
                                        <p:attrNameLst>
                                          <p:attrName>style.visibility</p:attrName>
                                        </p:attrNameLst>
                                      </p:cBhvr>
                                      <p:to>
                                        <p:strVal val="visible"/>
                                      </p:to>
                                    </p:set>
                                    <p:animEffect transition="in" filter="fade">
                                      <p:cBhvr>
                                        <p:cTn id="87" dur="500"/>
                                        <p:tgtEl>
                                          <p:spTgt spid="79"/>
                                        </p:tgtEl>
                                      </p:cBhvr>
                                    </p:animEffect>
                                  </p:childTnLst>
                                </p:cTn>
                              </p:par>
                              <p:par>
                                <p:cTn id="88" presetID="10" presetClass="entr" presetSubtype="0" fill="hold" nodeType="withEffect">
                                  <p:stCondLst>
                                    <p:cond delay="0"/>
                                  </p:stCondLst>
                                  <p:childTnLst>
                                    <p:set>
                                      <p:cBhvr>
                                        <p:cTn id="89" dur="1" fill="hold">
                                          <p:stCondLst>
                                            <p:cond delay="0"/>
                                          </p:stCondLst>
                                        </p:cTn>
                                        <p:tgtEl>
                                          <p:spTgt spid="67"/>
                                        </p:tgtEl>
                                        <p:attrNameLst>
                                          <p:attrName>style.visibility</p:attrName>
                                        </p:attrNameLst>
                                      </p:cBhvr>
                                      <p:to>
                                        <p:strVal val="visible"/>
                                      </p:to>
                                    </p:set>
                                    <p:animEffect transition="in" filter="fade">
                                      <p:cBhvr>
                                        <p:cTn id="90" dur="500"/>
                                        <p:tgtEl>
                                          <p:spTgt spid="67"/>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05"/>
                                        </p:tgtEl>
                                        <p:attrNameLst>
                                          <p:attrName>style.visibility</p:attrName>
                                        </p:attrNameLst>
                                      </p:cBhvr>
                                      <p:to>
                                        <p:strVal val="visible"/>
                                      </p:to>
                                    </p:set>
                                    <p:animEffect transition="in" filter="fade">
                                      <p:cBhvr>
                                        <p:cTn id="95" dur="500"/>
                                        <p:tgtEl>
                                          <p:spTgt spid="105"/>
                                        </p:tgtEl>
                                      </p:cBhvr>
                                    </p:animEffect>
                                  </p:childTnLst>
                                </p:cTn>
                              </p:par>
                              <p:par>
                                <p:cTn id="96" presetID="10" presetClass="entr" presetSubtype="0" fill="hold" nodeType="withEffect">
                                  <p:stCondLst>
                                    <p:cond delay="0"/>
                                  </p:stCondLst>
                                  <p:childTnLst>
                                    <p:set>
                                      <p:cBhvr>
                                        <p:cTn id="97" dur="1" fill="hold">
                                          <p:stCondLst>
                                            <p:cond delay="0"/>
                                          </p:stCondLst>
                                        </p:cTn>
                                        <p:tgtEl>
                                          <p:spTgt spid="93"/>
                                        </p:tgtEl>
                                        <p:attrNameLst>
                                          <p:attrName>style.visibility</p:attrName>
                                        </p:attrNameLst>
                                      </p:cBhvr>
                                      <p:to>
                                        <p:strVal val="visible"/>
                                      </p:to>
                                    </p:set>
                                    <p:animEffect transition="in" filter="fade">
                                      <p:cBhvr>
                                        <p:cTn id="98" dur="500"/>
                                        <p:tgtEl>
                                          <p:spTgt spid="93"/>
                                        </p:tgtEl>
                                      </p:cBhvr>
                                    </p:animEffect>
                                  </p:childTnLst>
                                </p:cTn>
                              </p:par>
                              <p:par>
                                <p:cTn id="99" presetID="10" presetClass="entr" presetSubtype="0" fill="hold" nodeType="withEffect">
                                  <p:stCondLst>
                                    <p:cond delay="0"/>
                                  </p:stCondLst>
                                  <p:childTnLst>
                                    <p:set>
                                      <p:cBhvr>
                                        <p:cTn id="100" dur="1" fill="hold">
                                          <p:stCondLst>
                                            <p:cond delay="0"/>
                                          </p:stCondLst>
                                        </p:cTn>
                                        <p:tgtEl>
                                          <p:spTgt spid="71"/>
                                        </p:tgtEl>
                                        <p:attrNameLst>
                                          <p:attrName>style.visibility</p:attrName>
                                        </p:attrNameLst>
                                      </p:cBhvr>
                                      <p:to>
                                        <p:strVal val="visible"/>
                                      </p:to>
                                    </p:set>
                                    <p:animEffect transition="in" filter="fade">
                                      <p:cBhvr>
                                        <p:cTn id="101"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8" grpId="0"/>
      <p:bldP spid="99" grpId="0"/>
      <p:bldP spid="100" grpId="0"/>
      <p:bldP spid="101" grpId="0"/>
      <p:bldP spid="102" grpId="0"/>
      <p:bldP spid="103" grpId="0"/>
      <p:bldP spid="104" grpId="0"/>
      <p:bldP spid="10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5" name="Alt Başlık 4"/>
          <p:cNvSpPr>
            <a:spLocks noGrp="1"/>
          </p:cNvSpPr>
          <p:nvPr>
            <p:ph type="subTitle" idx="1"/>
          </p:nvPr>
        </p:nvSpPr>
        <p:spPr>
          <a:xfrm>
            <a:off x="2716104" y="6330721"/>
            <a:ext cx="6400800" cy="1752600"/>
          </a:xfrm>
        </p:spPr>
        <p:txBody>
          <a:bodyPr/>
          <a:lstStyle/>
          <a:p>
            <a:r>
              <a:rPr lang="tr-TR" spc="300" dirty="0"/>
              <a:t>www.interra.com.tr</a:t>
            </a:r>
          </a:p>
        </p:txBody>
      </p:sp>
      <p:pic>
        <p:nvPicPr>
          <p:cNvPr id="4" name="Picture 3" descr="Picture 3">
            <a:extLst>
              <a:ext uri="{FF2B5EF4-FFF2-40B4-BE49-F238E27FC236}">
                <a16:creationId xmlns:a16="http://schemas.microsoft.com/office/drawing/2014/main" id="{CF72C47C-3228-4911-AFA0-10DB841CBF65}"/>
              </a:ext>
            </a:extLst>
          </p:cNvPr>
          <p:cNvPicPr>
            <a:picLocks noChangeAspect="1"/>
          </p:cNvPicPr>
          <p:nvPr/>
        </p:nvPicPr>
        <p:blipFill>
          <a:blip r:embed="rId2">
            <a:extLst/>
          </a:blip>
          <a:stretch>
            <a:fillRect/>
          </a:stretch>
        </p:blipFill>
        <p:spPr>
          <a:xfrm>
            <a:off x="9795730" y="6451234"/>
            <a:ext cx="1264619" cy="201789"/>
          </a:xfrm>
          <a:prstGeom prst="rect">
            <a:avLst/>
          </a:prstGeom>
          <a:ln w="12700">
            <a:miter lim="400000"/>
          </a:ln>
        </p:spPr>
      </p:pic>
      <p:sp>
        <p:nvSpPr>
          <p:cNvPr id="8" name="TextBox 5">
            <a:extLst>
              <a:ext uri="{FF2B5EF4-FFF2-40B4-BE49-F238E27FC236}">
                <a16:creationId xmlns:a16="http://schemas.microsoft.com/office/drawing/2014/main" id="{6144EB96-9B31-45FC-AC3C-415FC5A5073D}"/>
              </a:ext>
            </a:extLst>
          </p:cNvPr>
          <p:cNvSpPr txBox="1"/>
          <p:nvPr/>
        </p:nvSpPr>
        <p:spPr>
          <a:xfrm>
            <a:off x="9277493" y="5446812"/>
            <a:ext cx="6181035" cy="33855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2400">
                <a:solidFill>
                  <a:srgbClr val="FFFFFF"/>
                </a:solidFill>
                <a:latin typeface="+mn-lt"/>
                <a:ea typeface="+mn-ea"/>
                <a:cs typeface="+mn-cs"/>
                <a:sym typeface="Helvetica"/>
              </a:defRPr>
            </a:pPr>
            <a:r>
              <a:rPr lang="tr-TR" sz="1600" dirty="0">
                <a:solidFill>
                  <a:schemeClr val="accent2">
                    <a:lumMod val="20000"/>
                    <a:lumOff val="80000"/>
                  </a:schemeClr>
                </a:solidFill>
                <a:sym typeface="Helvetica"/>
              </a:rPr>
              <a:t>Gülşah BALÇIN</a:t>
            </a:r>
          </a:p>
        </p:txBody>
      </p:sp>
      <p:sp>
        <p:nvSpPr>
          <p:cNvPr id="9" name="TextBox 6">
            <a:extLst>
              <a:ext uri="{FF2B5EF4-FFF2-40B4-BE49-F238E27FC236}">
                <a16:creationId xmlns:a16="http://schemas.microsoft.com/office/drawing/2014/main" id="{2C73E35C-515E-43EA-B0C3-481C8F2AF196}"/>
              </a:ext>
            </a:extLst>
          </p:cNvPr>
          <p:cNvSpPr txBox="1"/>
          <p:nvPr/>
        </p:nvSpPr>
        <p:spPr>
          <a:xfrm>
            <a:off x="9277493" y="5817801"/>
            <a:ext cx="3943695" cy="58477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400" b="1">
                <a:solidFill>
                  <a:srgbClr val="FFFFFF"/>
                </a:solidFill>
                <a:latin typeface="+mn-lt"/>
                <a:ea typeface="+mn-ea"/>
                <a:cs typeface="+mn-cs"/>
                <a:sym typeface="Helvetica"/>
              </a:defRPr>
            </a:lvl1pPr>
          </a:lstStyle>
          <a:p>
            <a:r>
              <a:rPr lang="tr-TR" sz="1600" b="0" dirty="0">
                <a:solidFill>
                  <a:schemeClr val="accent2">
                    <a:lumMod val="20000"/>
                    <a:lumOff val="80000"/>
                  </a:schemeClr>
                </a:solidFill>
              </a:rPr>
              <a:t>İş Geliştirme Mühendisi</a:t>
            </a:r>
          </a:p>
          <a:p>
            <a:r>
              <a:rPr lang="tr-TR" sz="1600" b="0" dirty="0">
                <a:solidFill>
                  <a:schemeClr val="accent2">
                    <a:lumMod val="20000"/>
                    <a:lumOff val="80000"/>
                  </a:schemeClr>
                </a:solidFill>
              </a:rPr>
              <a:t>gulsah.balcin@interra.com.tr</a:t>
            </a:r>
          </a:p>
        </p:txBody>
      </p:sp>
      <p:sp>
        <p:nvSpPr>
          <p:cNvPr id="2" name="Rectangle 1">
            <a:extLst>
              <a:ext uri="{FF2B5EF4-FFF2-40B4-BE49-F238E27FC236}">
                <a16:creationId xmlns:a16="http://schemas.microsoft.com/office/drawing/2014/main" id="{8905F676-134A-425D-B623-5463CE1FAEE4}"/>
              </a:ext>
            </a:extLst>
          </p:cNvPr>
          <p:cNvSpPr/>
          <p:nvPr/>
        </p:nvSpPr>
        <p:spPr>
          <a:xfrm>
            <a:off x="0" y="911614"/>
            <a:ext cx="12192000" cy="2605303"/>
          </a:xfrm>
          <a:prstGeom prst="rect">
            <a:avLst/>
          </a:prstGeom>
          <a:solidFill>
            <a:srgbClr val="45C7C1"/>
          </a:solidFill>
          <a:ln w="25400">
            <a:solidFill>
              <a:srgbClr val="45C7C1"/>
            </a:solidFill>
          </a:ln>
        </p:spPr>
        <p:txBody>
          <a:bodyPr lIns="45719" rIns="45719" anchor="ctr"/>
          <a:lstStyle/>
          <a:p>
            <a:pPr algn="ctr"/>
            <a:r>
              <a:rPr lang="tr-TR" sz="4400" b="1" spc="300" dirty="0">
                <a:solidFill>
                  <a:schemeClr val="accent4">
                    <a:lumMod val="75000"/>
                  </a:schemeClr>
                </a:solidFill>
                <a:sym typeface="Helvetica"/>
              </a:rPr>
              <a:t>RESIDENCE / SOLUTIONS</a:t>
            </a:r>
          </a:p>
          <a:p>
            <a:r>
              <a:rPr lang="tr-TR" sz="3200" b="1" spc="300" dirty="0">
                <a:solidFill>
                  <a:schemeClr val="accent4">
                    <a:lumMod val="75000"/>
                  </a:schemeClr>
                </a:solidFill>
                <a:sym typeface="Helvetica"/>
              </a:rPr>
              <a:t>      Project Name:</a:t>
            </a:r>
          </a:p>
          <a:p>
            <a:r>
              <a:rPr lang="tr-TR" sz="3200" b="1" spc="300" dirty="0">
                <a:solidFill>
                  <a:schemeClr val="accent4">
                    <a:lumMod val="75000"/>
                  </a:schemeClr>
                </a:solidFill>
                <a:sym typeface="Helvetica"/>
              </a:rPr>
              <a:t>      </a:t>
            </a:r>
            <a:r>
              <a:rPr lang="tr-TR" sz="3200" b="1" spc="300" dirty="0" err="1">
                <a:solidFill>
                  <a:schemeClr val="accent4">
                    <a:lumMod val="75000"/>
                  </a:schemeClr>
                </a:solidFill>
                <a:sym typeface="Helvetica"/>
              </a:rPr>
              <a:t>Concern</a:t>
            </a:r>
            <a:r>
              <a:rPr lang="tr-TR" sz="3200" b="1" spc="300" dirty="0">
                <a:solidFill>
                  <a:schemeClr val="accent4">
                    <a:lumMod val="75000"/>
                  </a:schemeClr>
                </a:solidFill>
                <a:sym typeface="Helvetica"/>
              </a:rPr>
              <a:t>:</a:t>
            </a:r>
          </a:p>
          <a:p>
            <a:pPr algn="ctr"/>
            <a:endParaRPr lang="tr-TR" dirty="0">
              <a:solidFill>
                <a:srgbClr val="FFFFFF"/>
              </a:solidFill>
            </a:endParaRPr>
          </a:p>
        </p:txBody>
      </p:sp>
      <p:pic>
        <p:nvPicPr>
          <p:cNvPr id="10" name="Picture 9">
            <a:extLst>
              <a:ext uri="{FF2B5EF4-FFF2-40B4-BE49-F238E27FC236}">
                <a16:creationId xmlns:a16="http://schemas.microsoft.com/office/drawing/2014/main" id="{E8312DA5-F38B-4A24-8B00-1D898EA2C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60175"/>
            <a:ext cx="12192000" cy="1839198"/>
          </a:xfrm>
          <a:prstGeom prst="rect">
            <a:avLst/>
          </a:prstGeom>
        </p:spPr>
      </p:pic>
    </p:spTree>
    <p:extLst>
      <p:ext uri="{BB962C8B-B14F-4D97-AF65-F5344CB8AC3E}">
        <p14:creationId xmlns:p14="http://schemas.microsoft.com/office/powerpoint/2010/main" val="2178228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Unvan 1">
            <a:extLst>
              <a:ext uri="{FF2B5EF4-FFF2-40B4-BE49-F238E27FC236}">
                <a16:creationId xmlns:a16="http://schemas.microsoft.com/office/drawing/2014/main" id="{FE8E7540-9D67-4324-8012-DE35A82F93FA}"/>
              </a:ext>
            </a:extLst>
          </p:cNvPr>
          <p:cNvSpPr txBox="1">
            <a:spLocks/>
          </p:cNvSpPr>
          <p:nvPr/>
        </p:nvSpPr>
        <p:spPr bwMode="auto">
          <a:xfrm>
            <a:off x="1380931" y="624387"/>
            <a:ext cx="7465496" cy="62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l"/>
            <a:r>
              <a:rPr lang="tr-TR" sz="3200"/>
              <a:t>Residence</a:t>
            </a:r>
            <a:r>
              <a:rPr lang="tr-TR" sz="3200" dirty="0"/>
              <a:t> Solutions (KNX </a:t>
            </a:r>
            <a:r>
              <a:rPr lang="tr-TR" sz="3200" dirty="0" err="1"/>
              <a:t>Based</a:t>
            </a:r>
            <a:r>
              <a:rPr lang="tr-TR" sz="3200" dirty="0"/>
              <a:t> Solution)</a:t>
            </a:r>
          </a:p>
        </p:txBody>
      </p:sp>
      <p:sp>
        <p:nvSpPr>
          <p:cNvPr id="8" name="Metin kutusu 7">
            <a:extLst>
              <a:ext uri="{FF2B5EF4-FFF2-40B4-BE49-F238E27FC236}">
                <a16:creationId xmlns:a16="http://schemas.microsoft.com/office/drawing/2014/main" id="{C09EA7CF-2D31-4BFF-9A58-321E9A3E57D9}"/>
              </a:ext>
            </a:extLst>
          </p:cNvPr>
          <p:cNvSpPr txBox="1"/>
          <p:nvPr/>
        </p:nvSpPr>
        <p:spPr>
          <a:xfrm>
            <a:off x="494408" y="1437811"/>
            <a:ext cx="2024465" cy="1569660"/>
          </a:xfrm>
          <a:prstGeom prst="rect">
            <a:avLst/>
          </a:prstGeom>
          <a:noFill/>
        </p:spPr>
        <p:txBody>
          <a:bodyPr wrap="none" rtlCol="0">
            <a:spAutoFit/>
          </a:bodyPr>
          <a:lstStyle/>
          <a:p>
            <a:pPr marL="285750" indent="-285750">
              <a:buFont typeface="Arial" panose="020B0604020202020204" pitchFamily="34" charset="0"/>
              <a:buChar char="•"/>
            </a:pPr>
            <a:r>
              <a:rPr lang="tr-TR" sz="1600" dirty="0"/>
              <a:t>KNX </a:t>
            </a:r>
            <a:r>
              <a:rPr lang="tr-TR" sz="1600" dirty="0" err="1"/>
              <a:t>Functionality</a:t>
            </a:r>
            <a:endParaRPr lang="tr-TR" sz="1600" dirty="0"/>
          </a:p>
          <a:p>
            <a:pPr marL="285750" indent="-285750">
              <a:buFont typeface="Arial" panose="020B0604020202020204" pitchFamily="34" charset="0"/>
              <a:buChar char="•"/>
            </a:pPr>
            <a:r>
              <a:rPr lang="tr-TR" sz="1600" dirty="0"/>
              <a:t>KNX </a:t>
            </a:r>
            <a:r>
              <a:rPr lang="tr-TR" sz="1600" dirty="0" err="1"/>
              <a:t>Devices</a:t>
            </a:r>
            <a:endParaRPr lang="tr-TR" sz="1600" dirty="0"/>
          </a:p>
          <a:p>
            <a:pPr marL="285750" indent="-285750">
              <a:buFont typeface="Arial" panose="020B0604020202020204" pitchFamily="34" charset="0"/>
              <a:buChar char="•"/>
            </a:pPr>
            <a:r>
              <a:rPr lang="tr-TR" sz="1600" dirty="0"/>
              <a:t>KNX </a:t>
            </a:r>
            <a:r>
              <a:rPr lang="tr-TR" sz="1600" dirty="0" err="1"/>
              <a:t>Touch</a:t>
            </a:r>
            <a:r>
              <a:rPr lang="tr-TR" sz="1600" dirty="0"/>
              <a:t> </a:t>
            </a:r>
            <a:r>
              <a:rPr lang="tr-TR" sz="1600" dirty="0" err="1"/>
              <a:t>Panels</a:t>
            </a:r>
            <a:endParaRPr lang="tr-TR" sz="1600" dirty="0"/>
          </a:p>
          <a:p>
            <a:pPr marL="285750" indent="-285750">
              <a:buFont typeface="Arial" panose="020B0604020202020204" pitchFamily="34" charset="0"/>
              <a:buChar char="•"/>
            </a:pPr>
            <a:r>
              <a:rPr lang="tr-TR" sz="1600" dirty="0"/>
              <a:t>Mobile </a:t>
            </a:r>
            <a:r>
              <a:rPr lang="tr-TR" sz="1600" dirty="0" err="1"/>
              <a:t>application</a:t>
            </a:r>
            <a:endParaRPr lang="tr-TR" sz="1600" dirty="0"/>
          </a:p>
          <a:p>
            <a:pPr marL="285750" indent="-285750">
              <a:buFont typeface="Arial" panose="020B0604020202020204" pitchFamily="34" charset="0"/>
              <a:buChar char="•"/>
            </a:pPr>
            <a:r>
              <a:rPr lang="tr-TR" sz="1600" dirty="0" err="1"/>
              <a:t>Contact</a:t>
            </a:r>
            <a:endParaRPr lang="tr-TR" sz="1600" dirty="0"/>
          </a:p>
          <a:p>
            <a:pPr marL="285750" indent="-285750">
              <a:buFont typeface="Arial" panose="020B0604020202020204" pitchFamily="34" charset="0"/>
              <a:buChar char="•"/>
            </a:pPr>
            <a:r>
              <a:rPr lang="tr-TR" sz="1600" dirty="0"/>
              <a:t>Services</a:t>
            </a:r>
          </a:p>
        </p:txBody>
      </p:sp>
      <p:grpSp>
        <p:nvGrpSpPr>
          <p:cNvPr id="100" name="Grup 6">
            <a:extLst>
              <a:ext uri="{FF2B5EF4-FFF2-40B4-BE49-F238E27FC236}">
                <a16:creationId xmlns:a16="http://schemas.microsoft.com/office/drawing/2014/main" id="{F92BF203-DC44-4BEB-BD5E-616F4697CCD2}"/>
              </a:ext>
            </a:extLst>
          </p:cNvPr>
          <p:cNvGrpSpPr/>
          <p:nvPr/>
        </p:nvGrpSpPr>
        <p:grpSpPr>
          <a:xfrm>
            <a:off x="0" y="1"/>
            <a:ext cx="12191999" cy="722816"/>
            <a:chOff x="0" y="1"/>
            <a:chExt cx="12191999" cy="722816"/>
          </a:xfrm>
        </p:grpSpPr>
        <p:sp>
          <p:nvSpPr>
            <p:cNvPr id="101" name="Dikdörtgen 5">
              <a:extLst>
                <a:ext uri="{FF2B5EF4-FFF2-40B4-BE49-F238E27FC236}">
                  <a16:creationId xmlns:a16="http://schemas.microsoft.com/office/drawing/2014/main" id="{50C92EFB-D3E9-44F3-BA75-DFA99AE60C3B}"/>
                </a:ext>
              </a:extLst>
            </p:cNvPr>
            <p:cNvSpPr/>
            <p:nvPr/>
          </p:nvSpPr>
          <p:spPr>
            <a:xfrm>
              <a:off x="0" y="1"/>
              <a:ext cx="12191999" cy="722816"/>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Helvetica" panose="020B0604020202020204" pitchFamily="34" charset="0"/>
                <a:cs typeface="Helvetica" panose="020B0604020202020204" pitchFamily="34" charset="0"/>
              </a:endParaRPr>
            </a:p>
          </p:txBody>
        </p:sp>
        <p:pic>
          <p:nvPicPr>
            <p:cNvPr id="102" name="Resim 3">
              <a:extLst>
                <a:ext uri="{FF2B5EF4-FFF2-40B4-BE49-F238E27FC236}">
                  <a16:creationId xmlns:a16="http://schemas.microsoft.com/office/drawing/2014/main" id="{5CACCE5E-6048-4282-9BDE-81EF8D1CCA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04" y="196947"/>
              <a:ext cx="2044511" cy="341203"/>
            </a:xfrm>
            <a:prstGeom prst="rect">
              <a:avLst/>
            </a:prstGeom>
          </p:spPr>
        </p:pic>
      </p:grpSp>
      <p:sp>
        <p:nvSpPr>
          <p:cNvPr id="130" name="Metin kutusu 7">
            <a:extLst>
              <a:ext uri="{FF2B5EF4-FFF2-40B4-BE49-F238E27FC236}">
                <a16:creationId xmlns:a16="http://schemas.microsoft.com/office/drawing/2014/main" id="{B7899E7A-559F-4333-85F3-5AE6F6650F03}"/>
              </a:ext>
            </a:extLst>
          </p:cNvPr>
          <p:cNvSpPr txBox="1"/>
          <p:nvPr/>
        </p:nvSpPr>
        <p:spPr>
          <a:xfrm>
            <a:off x="9161993" y="829621"/>
            <a:ext cx="2370842" cy="584775"/>
          </a:xfrm>
          <a:prstGeom prst="rect">
            <a:avLst/>
          </a:prstGeom>
          <a:noFill/>
        </p:spPr>
        <p:txBody>
          <a:bodyPr wrap="none" rtlCol="0">
            <a:spAutoFit/>
          </a:bodyPr>
          <a:lstStyle/>
          <a:p>
            <a:r>
              <a:rPr lang="tr-TR" sz="1600" dirty="0">
                <a:solidFill>
                  <a:srgbClr val="00B050"/>
                </a:solidFill>
              </a:rPr>
              <a:t>KNX –  YCYM 2x2x0.8mm2</a:t>
            </a:r>
          </a:p>
          <a:p>
            <a:endParaRPr lang="tr-TR" sz="1600" dirty="0"/>
          </a:p>
        </p:txBody>
      </p:sp>
      <p:pic>
        <p:nvPicPr>
          <p:cNvPr id="4" name="Picture 3" descr="A room that has a sign on a wall&#10;&#10;Description automatically generated">
            <a:extLst>
              <a:ext uri="{FF2B5EF4-FFF2-40B4-BE49-F238E27FC236}">
                <a16:creationId xmlns:a16="http://schemas.microsoft.com/office/drawing/2014/main" id="{242D331E-F298-4BC6-A8BA-C7C8869748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367030" y="367333"/>
            <a:ext cx="4362450" cy="6229699"/>
          </a:xfrm>
          <a:prstGeom prst="rect">
            <a:avLst/>
          </a:prstGeom>
        </p:spPr>
      </p:pic>
      <p:sp>
        <p:nvSpPr>
          <p:cNvPr id="60" name="Metin kutusu 72">
            <a:extLst>
              <a:ext uri="{FF2B5EF4-FFF2-40B4-BE49-F238E27FC236}">
                <a16:creationId xmlns:a16="http://schemas.microsoft.com/office/drawing/2014/main" id="{12F2A9DF-7612-43F7-A2C9-43DAAE006EC4}"/>
              </a:ext>
            </a:extLst>
          </p:cNvPr>
          <p:cNvSpPr txBox="1"/>
          <p:nvPr/>
        </p:nvSpPr>
        <p:spPr>
          <a:xfrm>
            <a:off x="3670773" y="4523520"/>
            <a:ext cx="812851" cy="369332"/>
          </a:xfrm>
          <a:prstGeom prst="rect">
            <a:avLst/>
          </a:prstGeom>
          <a:noFill/>
        </p:spPr>
        <p:txBody>
          <a:bodyPr wrap="none" rtlCol="0">
            <a:spAutoFit/>
          </a:bodyPr>
          <a:lstStyle/>
          <a:p>
            <a:r>
              <a:rPr lang="tr-TR" b="1" dirty="0">
                <a:solidFill>
                  <a:srgbClr val="0070C0"/>
                </a:solidFill>
              </a:rPr>
              <a:t>TCP/IP</a:t>
            </a:r>
          </a:p>
        </p:txBody>
      </p:sp>
      <p:sp>
        <p:nvSpPr>
          <p:cNvPr id="66" name="Dikdörtgen 4">
            <a:extLst>
              <a:ext uri="{FF2B5EF4-FFF2-40B4-BE49-F238E27FC236}">
                <a16:creationId xmlns:a16="http://schemas.microsoft.com/office/drawing/2014/main" id="{02034AFE-B9A9-411E-B4ED-1A99BB3CEFE9}"/>
              </a:ext>
            </a:extLst>
          </p:cNvPr>
          <p:cNvSpPr/>
          <p:nvPr/>
        </p:nvSpPr>
        <p:spPr>
          <a:xfrm>
            <a:off x="1561115" y="4168000"/>
            <a:ext cx="1109495" cy="822242"/>
          </a:xfrm>
          <a:prstGeom prst="rect">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tr-TR"/>
          </a:p>
        </p:txBody>
      </p:sp>
      <p:pic>
        <p:nvPicPr>
          <p:cNvPr id="67" name="Resim 9">
            <a:extLst>
              <a:ext uri="{FF2B5EF4-FFF2-40B4-BE49-F238E27FC236}">
                <a16:creationId xmlns:a16="http://schemas.microsoft.com/office/drawing/2014/main" id="{3C22F6CA-F97C-411F-BAD0-A52C09D8A735}"/>
              </a:ext>
            </a:extLst>
          </p:cNvPr>
          <p:cNvPicPr>
            <a:picLocks noChangeAspect="1"/>
          </p:cNvPicPr>
          <p:nvPr/>
        </p:nvPicPr>
        <p:blipFill rotWithShape="1">
          <a:blip r:embed="rId4"/>
          <a:srcRect l="27842" t="12618" r="22645" b="24178"/>
          <a:stretch/>
        </p:blipFill>
        <p:spPr>
          <a:xfrm>
            <a:off x="2067656" y="4224323"/>
            <a:ext cx="532659" cy="669607"/>
          </a:xfrm>
          <a:prstGeom prst="rect">
            <a:avLst/>
          </a:prstGeom>
        </p:spPr>
      </p:pic>
      <p:pic>
        <p:nvPicPr>
          <p:cNvPr id="68" name="Resim 17">
            <a:extLst>
              <a:ext uri="{FF2B5EF4-FFF2-40B4-BE49-F238E27FC236}">
                <a16:creationId xmlns:a16="http://schemas.microsoft.com/office/drawing/2014/main" id="{A6100320-36EC-4E00-8E87-DFCD0CDCBBD4}"/>
              </a:ext>
            </a:extLst>
          </p:cNvPr>
          <p:cNvPicPr>
            <a:picLocks noChangeAspect="1"/>
          </p:cNvPicPr>
          <p:nvPr/>
        </p:nvPicPr>
        <p:blipFill rotWithShape="1">
          <a:blip r:embed="rId5"/>
          <a:srcRect l="25260" t="8117" r="19452" b="21155"/>
          <a:stretch/>
        </p:blipFill>
        <p:spPr>
          <a:xfrm>
            <a:off x="1770075" y="4224324"/>
            <a:ext cx="278989" cy="669607"/>
          </a:xfrm>
          <a:prstGeom prst="rect">
            <a:avLst/>
          </a:prstGeom>
        </p:spPr>
      </p:pic>
      <p:sp>
        <p:nvSpPr>
          <p:cNvPr id="70" name="Metin kutusu 82">
            <a:extLst>
              <a:ext uri="{FF2B5EF4-FFF2-40B4-BE49-F238E27FC236}">
                <a16:creationId xmlns:a16="http://schemas.microsoft.com/office/drawing/2014/main" id="{273C22D1-3979-4DDD-959E-467F856E0F5C}"/>
              </a:ext>
            </a:extLst>
          </p:cNvPr>
          <p:cNvSpPr txBox="1"/>
          <p:nvPr/>
        </p:nvSpPr>
        <p:spPr>
          <a:xfrm>
            <a:off x="1544371" y="5430252"/>
            <a:ext cx="2085047" cy="369332"/>
          </a:xfrm>
          <a:prstGeom prst="rect">
            <a:avLst/>
          </a:prstGeom>
          <a:noFill/>
        </p:spPr>
        <p:txBody>
          <a:bodyPr wrap="square" rtlCol="0">
            <a:spAutoFit/>
          </a:bodyPr>
          <a:lstStyle/>
          <a:p>
            <a:r>
              <a:rPr lang="tr-TR" dirty="0"/>
              <a:t>SITE MANAGEMENT</a:t>
            </a:r>
          </a:p>
        </p:txBody>
      </p:sp>
      <p:sp>
        <p:nvSpPr>
          <p:cNvPr id="72" name="Dikdörtgen 81">
            <a:extLst>
              <a:ext uri="{FF2B5EF4-FFF2-40B4-BE49-F238E27FC236}">
                <a16:creationId xmlns:a16="http://schemas.microsoft.com/office/drawing/2014/main" id="{1B2BBC99-4D1A-44E0-B04F-7285592B73B0}"/>
              </a:ext>
            </a:extLst>
          </p:cNvPr>
          <p:cNvSpPr/>
          <p:nvPr/>
        </p:nvSpPr>
        <p:spPr>
          <a:xfrm>
            <a:off x="828969" y="5792202"/>
            <a:ext cx="5078164" cy="918097"/>
          </a:xfrm>
          <a:prstGeom prst="rect">
            <a:avLst/>
          </a:prstGeom>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tr-TR" dirty="0"/>
          </a:p>
        </p:txBody>
      </p:sp>
      <p:grpSp>
        <p:nvGrpSpPr>
          <p:cNvPr id="85" name="Grup 1039">
            <a:extLst>
              <a:ext uri="{FF2B5EF4-FFF2-40B4-BE49-F238E27FC236}">
                <a16:creationId xmlns:a16="http://schemas.microsoft.com/office/drawing/2014/main" id="{17207926-45F1-4FAC-A707-7A722FA96D32}"/>
              </a:ext>
            </a:extLst>
          </p:cNvPr>
          <p:cNvGrpSpPr/>
          <p:nvPr/>
        </p:nvGrpSpPr>
        <p:grpSpPr>
          <a:xfrm>
            <a:off x="4789807" y="5772413"/>
            <a:ext cx="1120691" cy="727660"/>
            <a:chOff x="5712422" y="5471770"/>
            <a:chExt cx="1120691" cy="829278"/>
          </a:xfrm>
        </p:grpSpPr>
        <p:pic>
          <p:nvPicPr>
            <p:cNvPr id="87" name="Grafik 115" descr="Sunucu">
              <a:extLst>
                <a:ext uri="{FF2B5EF4-FFF2-40B4-BE49-F238E27FC236}">
                  <a16:creationId xmlns:a16="http://schemas.microsoft.com/office/drawing/2014/main" id="{E85EB773-7148-4126-A1F4-6DFC8E19E52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21983" y="5807158"/>
              <a:ext cx="543068" cy="493890"/>
            </a:xfrm>
            <a:prstGeom prst="rect">
              <a:avLst/>
            </a:prstGeom>
          </p:spPr>
        </p:pic>
        <p:sp>
          <p:nvSpPr>
            <p:cNvPr id="88" name="Metin kutusu 123">
              <a:extLst>
                <a:ext uri="{FF2B5EF4-FFF2-40B4-BE49-F238E27FC236}">
                  <a16:creationId xmlns:a16="http://schemas.microsoft.com/office/drawing/2014/main" id="{1C52C4F1-4701-48DE-9D29-1E0878DD1E91}"/>
                </a:ext>
              </a:extLst>
            </p:cNvPr>
            <p:cNvSpPr txBox="1"/>
            <p:nvPr/>
          </p:nvSpPr>
          <p:spPr>
            <a:xfrm>
              <a:off x="5712422" y="5471770"/>
              <a:ext cx="1120691" cy="369332"/>
            </a:xfrm>
            <a:prstGeom prst="rect">
              <a:avLst/>
            </a:prstGeom>
            <a:noFill/>
          </p:spPr>
          <p:txBody>
            <a:bodyPr wrap="none" rtlCol="0">
              <a:spAutoFit/>
            </a:bodyPr>
            <a:lstStyle/>
            <a:p>
              <a:r>
                <a:rPr lang="tr-TR" dirty="0"/>
                <a:t>SIP Server</a:t>
              </a:r>
            </a:p>
          </p:txBody>
        </p:sp>
      </p:grpSp>
      <p:cxnSp>
        <p:nvCxnSpPr>
          <p:cNvPr id="94" name="Düz Bağlayıcı 1034">
            <a:extLst>
              <a:ext uri="{FF2B5EF4-FFF2-40B4-BE49-F238E27FC236}">
                <a16:creationId xmlns:a16="http://schemas.microsoft.com/office/drawing/2014/main" id="{2373FF96-3433-466F-992F-76E2AEB5B3E2}"/>
              </a:ext>
            </a:extLst>
          </p:cNvPr>
          <p:cNvCxnSpPr>
            <a:cxnSpLocks/>
          </p:cNvCxnSpPr>
          <p:nvPr/>
        </p:nvCxnSpPr>
        <p:spPr>
          <a:xfrm flipH="1">
            <a:off x="1909569" y="4893930"/>
            <a:ext cx="1071226" cy="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97" name="Düz Bağlayıcı 1047">
            <a:extLst>
              <a:ext uri="{FF2B5EF4-FFF2-40B4-BE49-F238E27FC236}">
                <a16:creationId xmlns:a16="http://schemas.microsoft.com/office/drawing/2014/main" id="{853702F3-68B6-40C5-A10F-E359C01EA736}"/>
              </a:ext>
            </a:extLst>
          </p:cNvPr>
          <p:cNvCxnSpPr/>
          <p:nvPr/>
        </p:nvCxnSpPr>
        <p:spPr>
          <a:xfrm>
            <a:off x="-1656465" y="4736344"/>
            <a:ext cx="0" cy="1377836"/>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98" name="Düz Bağlayıcı 1049">
            <a:extLst>
              <a:ext uri="{FF2B5EF4-FFF2-40B4-BE49-F238E27FC236}">
                <a16:creationId xmlns:a16="http://schemas.microsoft.com/office/drawing/2014/main" id="{EF20EA99-AA9A-441A-ADDC-119EACCC5CC7}"/>
              </a:ext>
            </a:extLst>
          </p:cNvPr>
          <p:cNvCxnSpPr>
            <a:cxnSpLocks/>
          </p:cNvCxnSpPr>
          <p:nvPr/>
        </p:nvCxnSpPr>
        <p:spPr>
          <a:xfrm>
            <a:off x="2077677" y="6318911"/>
            <a:ext cx="646686"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99" name="Düz Bağlayıcı 165">
            <a:extLst>
              <a:ext uri="{FF2B5EF4-FFF2-40B4-BE49-F238E27FC236}">
                <a16:creationId xmlns:a16="http://schemas.microsoft.com/office/drawing/2014/main" id="{EE827117-BBDF-4602-A16B-A2B1C4EB7A18}"/>
              </a:ext>
            </a:extLst>
          </p:cNvPr>
          <p:cNvCxnSpPr>
            <a:cxnSpLocks/>
          </p:cNvCxnSpPr>
          <p:nvPr/>
        </p:nvCxnSpPr>
        <p:spPr>
          <a:xfrm>
            <a:off x="3586198" y="6318911"/>
            <a:ext cx="1497882"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pic>
        <p:nvPicPr>
          <p:cNvPr id="108" name="Picture 8" descr="http://interra.com.tr/Images/Urun/itr-308-1106-interra-iswitch-with-lcd-8-button-champagne-aluminium251984263135.png">
            <a:extLst>
              <a:ext uri="{FF2B5EF4-FFF2-40B4-BE49-F238E27FC236}">
                <a16:creationId xmlns:a16="http://schemas.microsoft.com/office/drawing/2014/main" id="{AAE5E9CD-F28B-4E61-97A2-04A092FA6EBB}"/>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1386" t="12280" r="11717" b="4945"/>
          <a:stretch/>
        </p:blipFill>
        <p:spPr bwMode="auto">
          <a:xfrm>
            <a:off x="7023531" y="3179694"/>
            <a:ext cx="393456" cy="381595"/>
          </a:xfrm>
          <a:prstGeom prst="rect">
            <a:avLst/>
          </a:prstGeom>
          <a:noFill/>
          <a:extLst>
            <a:ext uri="{909E8E84-426E-40DD-AFC4-6F175D3DCCD1}">
              <a14:hiddenFill xmlns:a14="http://schemas.microsoft.com/office/drawing/2010/main">
                <a:solidFill>
                  <a:srgbClr val="FFFFFF"/>
                </a:solidFill>
              </a14:hiddenFill>
            </a:ext>
          </a:extLst>
        </p:spPr>
      </p:pic>
      <p:cxnSp>
        <p:nvCxnSpPr>
          <p:cNvPr id="109" name="Bağlayıcı: Dirsek 68">
            <a:extLst>
              <a:ext uri="{FF2B5EF4-FFF2-40B4-BE49-F238E27FC236}">
                <a16:creationId xmlns:a16="http://schemas.microsoft.com/office/drawing/2014/main" id="{34707802-0AA1-4865-9310-3FF3FFA7EF8F}"/>
              </a:ext>
            </a:extLst>
          </p:cNvPr>
          <p:cNvCxnSpPr>
            <a:cxnSpLocks/>
          </p:cNvCxnSpPr>
          <p:nvPr/>
        </p:nvCxnSpPr>
        <p:spPr>
          <a:xfrm rot="5400000">
            <a:off x="1683926" y="3089145"/>
            <a:ext cx="3144194" cy="512966"/>
          </a:xfrm>
          <a:prstGeom prst="bentConnector3">
            <a:avLst>
              <a:gd name="adj1" fmla="val 50000"/>
            </a:avLst>
          </a:prstGeom>
          <a:ln>
            <a:solidFill>
              <a:srgbClr val="00B050"/>
            </a:solidFill>
          </a:ln>
        </p:spPr>
        <p:style>
          <a:lnRef idx="2">
            <a:schemeClr val="accent1"/>
          </a:lnRef>
          <a:fillRef idx="0">
            <a:schemeClr val="accent1"/>
          </a:fillRef>
          <a:effectRef idx="1">
            <a:schemeClr val="accent1"/>
          </a:effectRef>
          <a:fontRef idx="minor">
            <a:schemeClr val="tx1"/>
          </a:fontRef>
        </p:style>
      </p:cxnSp>
      <p:pic>
        <p:nvPicPr>
          <p:cNvPr id="110" name="Picture 4" descr="http://interra.com.tr/images/Urun/combo88161312.png">
            <a:extLst>
              <a:ext uri="{FF2B5EF4-FFF2-40B4-BE49-F238E27FC236}">
                <a16:creationId xmlns:a16="http://schemas.microsoft.com/office/drawing/2014/main" id="{8BB4958C-DEC3-4C91-A59C-2052BC79B2B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8334" t="15055" r="9234" b="23186"/>
          <a:stretch/>
        </p:blipFill>
        <p:spPr bwMode="auto">
          <a:xfrm>
            <a:off x="3368051" y="1368062"/>
            <a:ext cx="817040" cy="426844"/>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8" descr="http://interra.com.tr/Images/Urun/itr-308-1106-interra-iswitch-with-lcd-8-button-champagne-aluminium251984263135.png">
            <a:extLst>
              <a:ext uri="{FF2B5EF4-FFF2-40B4-BE49-F238E27FC236}">
                <a16:creationId xmlns:a16="http://schemas.microsoft.com/office/drawing/2014/main" id="{3DFCA263-055F-40D8-BFB2-F8FFD7A3DD8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1386" t="12280" r="11717" b="4945"/>
          <a:stretch/>
        </p:blipFill>
        <p:spPr bwMode="auto">
          <a:xfrm>
            <a:off x="5931251" y="3295165"/>
            <a:ext cx="393456" cy="381595"/>
          </a:xfrm>
          <a:prstGeom prst="rect">
            <a:avLst/>
          </a:prstGeom>
          <a:noFill/>
          <a:extLst>
            <a:ext uri="{909E8E84-426E-40DD-AFC4-6F175D3DCCD1}">
              <a14:hiddenFill xmlns:a14="http://schemas.microsoft.com/office/drawing/2010/main">
                <a:solidFill>
                  <a:srgbClr val="FFFFFF"/>
                </a:solidFill>
              </a14:hiddenFill>
            </a:ext>
          </a:extLst>
        </p:spPr>
      </p:pic>
      <p:cxnSp>
        <p:nvCxnSpPr>
          <p:cNvPr id="129" name="Bağlayıcı: Dirsek 68">
            <a:extLst>
              <a:ext uri="{FF2B5EF4-FFF2-40B4-BE49-F238E27FC236}">
                <a16:creationId xmlns:a16="http://schemas.microsoft.com/office/drawing/2014/main" id="{0584E9B7-3AE9-4180-8948-4A08906C77C6}"/>
              </a:ext>
            </a:extLst>
          </p:cNvPr>
          <p:cNvCxnSpPr>
            <a:cxnSpLocks/>
          </p:cNvCxnSpPr>
          <p:nvPr/>
        </p:nvCxnSpPr>
        <p:spPr>
          <a:xfrm rot="10800000" flipV="1">
            <a:off x="4185091" y="1448057"/>
            <a:ext cx="2247438" cy="21935"/>
          </a:xfrm>
          <a:prstGeom prst="bentConnector3">
            <a:avLst>
              <a:gd name="adj1" fmla="val 50000"/>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32" name="Bağlayıcı: Dirsek 68">
            <a:extLst>
              <a:ext uri="{FF2B5EF4-FFF2-40B4-BE49-F238E27FC236}">
                <a16:creationId xmlns:a16="http://schemas.microsoft.com/office/drawing/2014/main" id="{52DF9C74-04DD-4769-A908-D8DFAE3C9BD1}"/>
              </a:ext>
            </a:extLst>
          </p:cNvPr>
          <p:cNvCxnSpPr>
            <a:cxnSpLocks/>
            <a:stCxn id="192" idx="0"/>
            <a:endCxn id="108" idx="2"/>
          </p:cNvCxnSpPr>
          <p:nvPr/>
        </p:nvCxnSpPr>
        <p:spPr>
          <a:xfrm rot="16200000" flipV="1">
            <a:off x="6437602" y="4343947"/>
            <a:ext cx="1576075" cy="10759"/>
          </a:xfrm>
          <a:prstGeom prst="bentConnector3">
            <a:avLst>
              <a:gd name="adj1" fmla="val 50000"/>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33" name="Bağlayıcı: Dirsek 77">
            <a:extLst>
              <a:ext uri="{FF2B5EF4-FFF2-40B4-BE49-F238E27FC236}">
                <a16:creationId xmlns:a16="http://schemas.microsoft.com/office/drawing/2014/main" id="{8FF9CCCA-F4F1-4BBB-8C51-FC6910316B3E}"/>
              </a:ext>
            </a:extLst>
          </p:cNvPr>
          <p:cNvCxnSpPr>
            <a:cxnSpLocks/>
            <a:stCxn id="120" idx="3"/>
            <a:endCxn id="108" idx="1"/>
          </p:cNvCxnSpPr>
          <p:nvPr/>
        </p:nvCxnSpPr>
        <p:spPr>
          <a:xfrm flipV="1">
            <a:off x="6324707" y="3370492"/>
            <a:ext cx="698824" cy="115471"/>
          </a:xfrm>
          <a:prstGeom prst="bentConnector3">
            <a:avLst>
              <a:gd name="adj1" fmla="val 50000"/>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34" name="Bağlayıcı: Dirsek 68">
            <a:extLst>
              <a:ext uri="{FF2B5EF4-FFF2-40B4-BE49-F238E27FC236}">
                <a16:creationId xmlns:a16="http://schemas.microsoft.com/office/drawing/2014/main" id="{CD6CDCCB-57FE-4C71-8CCB-C1C8578E17CC}"/>
              </a:ext>
            </a:extLst>
          </p:cNvPr>
          <p:cNvCxnSpPr>
            <a:cxnSpLocks/>
            <a:stCxn id="19" idx="1"/>
            <a:endCxn id="16" idx="2"/>
          </p:cNvCxnSpPr>
          <p:nvPr/>
        </p:nvCxnSpPr>
        <p:spPr>
          <a:xfrm rot="10800000" flipV="1">
            <a:off x="6870836" y="1743831"/>
            <a:ext cx="2817696" cy="162915"/>
          </a:xfrm>
          <a:prstGeom prst="bentConnector4">
            <a:avLst>
              <a:gd name="adj1" fmla="val 42222"/>
              <a:gd name="adj2" fmla="val 250067"/>
            </a:avLst>
          </a:prstGeom>
          <a:ln>
            <a:solidFill>
              <a:srgbClr val="00B050"/>
            </a:solidFill>
          </a:ln>
        </p:spPr>
        <p:style>
          <a:lnRef idx="2">
            <a:schemeClr val="accent1"/>
          </a:lnRef>
          <a:fillRef idx="0">
            <a:schemeClr val="accent1"/>
          </a:fillRef>
          <a:effectRef idx="1">
            <a:schemeClr val="accent1"/>
          </a:effectRef>
          <a:fontRef idx="minor">
            <a:schemeClr val="tx1"/>
          </a:fontRef>
        </p:style>
      </p:cxnSp>
      <p:sp>
        <p:nvSpPr>
          <p:cNvPr id="136" name="Metin kutusu 85">
            <a:extLst>
              <a:ext uri="{FF2B5EF4-FFF2-40B4-BE49-F238E27FC236}">
                <a16:creationId xmlns:a16="http://schemas.microsoft.com/office/drawing/2014/main" id="{4A4DB688-9E5D-4D69-80BA-F9B6509DE33B}"/>
              </a:ext>
            </a:extLst>
          </p:cNvPr>
          <p:cNvSpPr txBox="1"/>
          <p:nvPr/>
        </p:nvSpPr>
        <p:spPr>
          <a:xfrm>
            <a:off x="8256201" y="2133634"/>
            <a:ext cx="590226" cy="369332"/>
          </a:xfrm>
          <a:prstGeom prst="rect">
            <a:avLst/>
          </a:prstGeom>
          <a:noFill/>
        </p:spPr>
        <p:txBody>
          <a:bodyPr wrap="none" rtlCol="0">
            <a:spAutoFit/>
          </a:bodyPr>
          <a:lstStyle/>
          <a:p>
            <a:r>
              <a:rPr lang="tr-TR" b="1" dirty="0">
                <a:solidFill>
                  <a:srgbClr val="00B050"/>
                </a:solidFill>
              </a:rPr>
              <a:t>KNX</a:t>
            </a:r>
          </a:p>
        </p:txBody>
      </p:sp>
      <p:sp>
        <p:nvSpPr>
          <p:cNvPr id="137" name="Metin kutusu 85">
            <a:extLst>
              <a:ext uri="{FF2B5EF4-FFF2-40B4-BE49-F238E27FC236}">
                <a16:creationId xmlns:a16="http://schemas.microsoft.com/office/drawing/2014/main" id="{3CF375A7-248C-4167-8BB0-FCF70309DF38}"/>
              </a:ext>
            </a:extLst>
          </p:cNvPr>
          <p:cNvSpPr txBox="1"/>
          <p:nvPr/>
        </p:nvSpPr>
        <p:spPr>
          <a:xfrm>
            <a:off x="3003756" y="3983334"/>
            <a:ext cx="590226" cy="369332"/>
          </a:xfrm>
          <a:prstGeom prst="rect">
            <a:avLst/>
          </a:prstGeom>
          <a:noFill/>
        </p:spPr>
        <p:txBody>
          <a:bodyPr wrap="none" rtlCol="0">
            <a:spAutoFit/>
          </a:bodyPr>
          <a:lstStyle/>
          <a:p>
            <a:r>
              <a:rPr lang="tr-TR" b="1" dirty="0">
                <a:solidFill>
                  <a:srgbClr val="00B050"/>
                </a:solidFill>
              </a:rPr>
              <a:t>KNX</a:t>
            </a:r>
          </a:p>
        </p:txBody>
      </p:sp>
      <p:pic>
        <p:nvPicPr>
          <p:cNvPr id="187" name="Picture 8" descr="http://interra.com.tr/Images/Urun/itr-308-1106-interra-iswitch-with-lcd-8-button-champagne-aluminium251984263135.png">
            <a:extLst>
              <a:ext uri="{FF2B5EF4-FFF2-40B4-BE49-F238E27FC236}">
                <a16:creationId xmlns:a16="http://schemas.microsoft.com/office/drawing/2014/main" id="{715EFA28-C028-415C-93BA-5F586247D1E5}"/>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1386" t="12280" r="11717" b="4945"/>
          <a:stretch/>
        </p:blipFill>
        <p:spPr bwMode="auto">
          <a:xfrm>
            <a:off x="10109783" y="3047405"/>
            <a:ext cx="393456" cy="38159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screen shot of a television&#10;&#10;Description automatically generated">
            <a:extLst>
              <a:ext uri="{FF2B5EF4-FFF2-40B4-BE49-F238E27FC236}">
                <a16:creationId xmlns:a16="http://schemas.microsoft.com/office/drawing/2014/main" id="{16F723B9-F85B-4482-B02B-6E8CB515CC5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0831" t="13182" r="18602" b="17636"/>
          <a:stretch/>
        </p:blipFill>
        <p:spPr>
          <a:xfrm>
            <a:off x="6432529" y="1333802"/>
            <a:ext cx="876613" cy="572945"/>
          </a:xfrm>
          <a:prstGeom prst="rect">
            <a:avLst/>
          </a:prstGeom>
        </p:spPr>
      </p:pic>
      <p:pic>
        <p:nvPicPr>
          <p:cNvPr id="19" name="Picture 18">
            <a:extLst>
              <a:ext uri="{FF2B5EF4-FFF2-40B4-BE49-F238E27FC236}">
                <a16:creationId xmlns:a16="http://schemas.microsoft.com/office/drawing/2014/main" id="{F8578071-DD5E-4B2E-B162-B5FA60D92BE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461" t="11797" r="18516" b="9756"/>
          <a:stretch/>
        </p:blipFill>
        <p:spPr>
          <a:xfrm>
            <a:off x="9688532" y="1565036"/>
            <a:ext cx="213294" cy="357592"/>
          </a:xfrm>
          <a:prstGeom prst="rect">
            <a:avLst/>
          </a:prstGeom>
        </p:spPr>
      </p:pic>
      <p:pic>
        <p:nvPicPr>
          <p:cNvPr id="190" name="Picture 189">
            <a:extLst>
              <a:ext uri="{FF2B5EF4-FFF2-40B4-BE49-F238E27FC236}">
                <a16:creationId xmlns:a16="http://schemas.microsoft.com/office/drawing/2014/main" id="{BFD5BD04-EF36-480B-A612-28504449CE6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5461" t="11797" r="18516" b="9756"/>
          <a:stretch/>
        </p:blipFill>
        <p:spPr>
          <a:xfrm>
            <a:off x="5872479" y="1518275"/>
            <a:ext cx="222098" cy="357592"/>
          </a:xfrm>
          <a:prstGeom prst="rect">
            <a:avLst/>
          </a:prstGeom>
        </p:spPr>
      </p:pic>
      <p:pic>
        <p:nvPicPr>
          <p:cNvPr id="22" name="Picture 21" descr="A picture containing building&#10;&#10;Description automatically generated">
            <a:extLst>
              <a:ext uri="{FF2B5EF4-FFF2-40B4-BE49-F238E27FC236}">
                <a16:creationId xmlns:a16="http://schemas.microsoft.com/office/drawing/2014/main" id="{CECBC77E-9C8D-40A3-8724-7663F10B2E6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3105" t="18615" r="20250" b="25808"/>
          <a:stretch/>
        </p:blipFill>
        <p:spPr>
          <a:xfrm>
            <a:off x="4622797" y="3597574"/>
            <a:ext cx="373304" cy="366463"/>
          </a:xfrm>
          <a:prstGeom prst="rect">
            <a:avLst/>
          </a:prstGeom>
        </p:spPr>
      </p:pic>
      <p:pic>
        <p:nvPicPr>
          <p:cNvPr id="191" name="Picture 190" descr="A picture containing building&#10;&#10;Description automatically generated">
            <a:extLst>
              <a:ext uri="{FF2B5EF4-FFF2-40B4-BE49-F238E27FC236}">
                <a16:creationId xmlns:a16="http://schemas.microsoft.com/office/drawing/2014/main" id="{C6BEA3EC-2E2A-4701-A0F8-FCAFF6BAAFA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3105" t="18615" r="20250" b="25808"/>
          <a:stretch/>
        </p:blipFill>
        <p:spPr>
          <a:xfrm>
            <a:off x="4574933" y="4999327"/>
            <a:ext cx="373304" cy="366463"/>
          </a:xfrm>
          <a:prstGeom prst="rect">
            <a:avLst/>
          </a:prstGeom>
        </p:spPr>
      </p:pic>
      <p:pic>
        <p:nvPicPr>
          <p:cNvPr id="192" name="Picture 191" descr="A picture containing building&#10;&#10;Description automatically generated">
            <a:extLst>
              <a:ext uri="{FF2B5EF4-FFF2-40B4-BE49-F238E27FC236}">
                <a16:creationId xmlns:a16="http://schemas.microsoft.com/office/drawing/2014/main" id="{B2A95691-2AA3-4A28-9370-1070B1FDF9E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3105" t="18615" r="20250" b="25808"/>
          <a:stretch/>
        </p:blipFill>
        <p:spPr>
          <a:xfrm>
            <a:off x="7044366" y="5137364"/>
            <a:ext cx="373304" cy="366463"/>
          </a:xfrm>
          <a:prstGeom prst="rect">
            <a:avLst/>
          </a:prstGeom>
        </p:spPr>
      </p:pic>
      <p:cxnSp>
        <p:nvCxnSpPr>
          <p:cNvPr id="193" name="Bağlayıcı: Dirsek 68">
            <a:extLst>
              <a:ext uri="{FF2B5EF4-FFF2-40B4-BE49-F238E27FC236}">
                <a16:creationId xmlns:a16="http://schemas.microsoft.com/office/drawing/2014/main" id="{CA6B6F39-5B50-4806-A96A-EE8629952758}"/>
              </a:ext>
            </a:extLst>
          </p:cNvPr>
          <p:cNvCxnSpPr>
            <a:cxnSpLocks/>
            <a:stCxn id="187" idx="0"/>
            <a:endCxn id="19" idx="3"/>
          </p:cNvCxnSpPr>
          <p:nvPr/>
        </p:nvCxnSpPr>
        <p:spPr>
          <a:xfrm rot="16200000" flipV="1">
            <a:off x="9452383" y="2193276"/>
            <a:ext cx="1303573" cy="404685"/>
          </a:xfrm>
          <a:prstGeom prst="bentConnector2">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95" name="Bağlayıcı: Dirsek 68">
            <a:extLst>
              <a:ext uri="{FF2B5EF4-FFF2-40B4-BE49-F238E27FC236}">
                <a16:creationId xmlns:a16="http://schemas.microsoft.com/office/drawing/2014/main" id="{8B21361F-4F18-4AA8-B14E-FC4025B1AF24}"/>
              </a:ext>
            </a:extLst>
          </p:cNvPr>
          <p:cNvCxnSpPr>
            <a:cxnSpLocks/>
            <a:stCxn id="187" idx="1"/>
            <a:endCxn id="108" idx="3"/>
          </p:cNvCxnSpPr>
          <p:nvPr/>
        </p:nvCxnSpPr>
        <p:spPr>
          <a:xfrm rot="10800000" flipV="1">
            <a:off x="7416987" y="3238202"/>
            <a:ext cx="2692796" cy="132289"/>
          </a:xfrm>
          <a:prstGeom prst="bentConnector3">
            <a:avLst>
              <a:gd name="adj1" fmla="val 50000"/>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96" name="Bağlayıcı: Dirsek 77">
            <a:extLst>
              <a:ext uri="{FF2B5EF4-FFF2-40B4-BE49-F238E27FC236}">
                <a16:creationId xmlns:a16="http://schemas.microsoft.com/office/drawing/2014/main" id="{E8331ED4-9D18-499B-A47B-03B9BB201B22}"/>
              </a:ext>
            </a:extLst>
          </p:cNvPr>
          <p:cNvCxnSpPr>
            <a:cxnSpLocks/>
            <a:stCxn id="22" idx="0"/>
            <a:endCxn id="120" idx="1"/>
          </p:cNvCxnSpPr>
          <p:nvPr/>
        </p:nvCxnSpPr>
        <p:spPr>
          <a:xfrm rot="5400000" flipH="1" flipV="1">
            <a:off x="5314545" y="2980868"/>
            <a:ext cx="111611" cy="1121802"/>
          </a:xfrm>
          <a:prstGeom prst="bentConnector2">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97" name="Bağlayıcı: Dirsek 68">
            <a:extLst>
              <a:ext uri="{FF2B5EF4-FFF2-40B4-BE49-F238E27FC236}">
                <a16:creationId xmlns:a16="http://schemas.microsoft.com/office/drawing/2014/main" id="{9A33CA7A-18A2-4766-BF81-025CCE2AEC15}"/>
              </a:ext>
            </a:extLst>
          </p:cNvPr>
          <p:cNvCxnSpPr>
            <a:cxnSpLocks/>
            <a:stCxn id="191" idx="0"/>
            <a:endCxn id="22" idx="2"/>
          </p:cNvCxnSpPr>
          <p:nvPr/>
        </p:nvCxnSpPr>
        <p:spPr>
          <a:xfrm rot="5400000" flipH="1" flipV="1">
            <a:off x="4267872" y="4457750"/>
            <a:ext cx="1035290" cy="47864"/>
          </a:xfrm>
          <a:prstGeom prst="bentConnector3">
            <a:avLst>
              <a:gd name="adj1" fmla="val 50000"/>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98" name="Bağlayıcı: Dirsek 77">
            <a:extLst>
              <a:ext uri="{FF2B5EF4-FFF2-40B4-BE49-F238E27FC236}">
                <a16:creationId xmlns:a16="http://schemas.microsoft.com/office/drawing/2014/main" id="{024DEF0F-E684-4D92-A804-2846523C96BD}"/>
              </a:ext>
            </a:extLst>
          </p:cNvPr>
          <p:cNvCxnSpPr>
            <a:cxnSpLocks/>
            <a:stCxn id="190" idx="2"/>
            <a:endCxn id="120" idx="0"/>
          </p:cNvCxnSpPr>
          <p:nvPr/>
        </p:nvCxnSpPr>
        <p:spPr>
          <a:xfrm rot="16200000" flipH="1">
            <a:off x="5346104" y="2513290"/>
            <a:ext cx="1419298" cy="144451"/>
          </a:xfrm>
          <a:prstGeom prst="bentConnector3">
            <a:avLst>
              <a:gd name="adj1" fmla="val 50000"/>
            </a:avLst>
          </a:prstGeom>
          <a:ln>
            <a:solidFill>
              <a:srgbClr val="00B050"/>
            </a:solidFill>
          </a:ln>
        </p:spPr>
        <p:style>
          <a:lnRef idx="2">
            <a:schemeClr val="accent1"/>
          </a:lnRef>
          <a:fillRef idx="0">
            <a:schemeClr val="accent1"/>
          </a:fillRef>
          <a:effectRef idx="1">
            <a:schemeClr val="accent1"/>
          </a:effectRef>
          <a:fontRef idx="minor">
            <a:schemeClr val="tx1"/>
          </a:fontRef>
        </p:style>
      </p:cxnSp>
      <p:pic>
        <p:nvPicPr>
          <p:cNvPr id="211" name="Picture 210" descr="A picture containing electronics&#10;&#10;Description automatically generated">
            <a:extLst>
              <a:ext uri="{FF2B5EF4-FFF2-40B4-BE49-F238E27FC236}">
                <a16:creationId xmlns:a16="http://schemas.microsoft.com/office/drawing/2014/main" id="{AAAC5039-8BA1-4DF4-8E2A-97F8DEE48C5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66205" y="6056534"/>
            <a:ext cx="622664" cy="640287"/>
          </a:xfrm>
          <a:prstGeom prst="rect">
            <a:avLst/>
          </a:prstGeom>
        </p:spPr>
      </p:pic>
      <p:sp>
        <p:nvSpPr>
          <p:cNvPr id="212" name="Metin kutusu 123">
            <a:extLst>
              <a:ext uri="{FF2B5EF4-FFF2-40B4-BE49-F238E27FC236}">
                <a16:creationId xmlns:a16="http://schemas.microsoft.com/office/drawing/2014/main" id="{085008E5-7BB8-4C1F-B0F3-437D8177E9AC}"/>
              </a:ext>
            </a:extLst>
          </p:cNvPr>
          <p:cNvSpPr txBox="1"/>
          <p:nvPr/>
        </p:nvSpPr>
        <p:spPr>
          <a:xfrm>
            <a:off x="2448904" y="5775731"/>
            <a:ext cx="1771254" cy="369332"/>
          </a:xfrm>
          <a:prstGeom prst="rect">
            <a:avLst/>
          </a:prstGeom>
          <a:noFill/>
        </p:spPr>
        <p:txBody>
          <a:bodyPr wrap="none" rtlCol="0">
            <a:spAutoFit/>
          </a:bodyPr>
          <a:lstStyle/>
          <a:p>
            <a:r>
              <a:rPr lang="tr-TR" dirty="0"/>
              <a:t>Concierge Server</a:t>
            </a:r>
          </a:p>
        </p:txBody>
      </p:sp>
      <p:sp>
        <p:nvSpPr>
          <p:cNvPr id="213" name="Metin kutusu 82">
            <a:extLst>
              <a:ext uri="{FF2B5EF4-FFF2-40B4-BE49-F238E27FC236}">
                <a16:creationId xmlns:a16="http://schemas.microsoft.com/office/drawing/2014/main" id="{7E74FC0F-FA2E-4965-B0F4-300B91F4687C}"/>
              </a:ext>
            </a:extLst>
          </p:cNvPr>
          <p:cNvSpPr txBox="1"/>
          <p:nvPr/>
        </p:nvSpPr>
        <p:spPr>
          <a:xfrm>
            <a:off x="1106065" y="5788725"/>
            <a:ext cx="1099788" cy="369332"/>
          </a:xfrm>
          <a:prstGeom prst="rect">
            <a:avLst/>
          </a:prstGeom>
          <a:noFill/>
        </p:spPr>
        <p:txBody>
          <a:bodyPr wrap="none" rtlCol="0">
            <a:spAutoFit/>
          </a:bodyPr>
          <a:lstStyle/>
          <a:p>
            <a:r>
              <a:rPr lang="tr-TR" dirty="0"/>
              <a:t>Ip Telefon</a:t>
            </a:r>
          </a:p>
        </p:txBody>
      </p:sp>
      <p:pic>
        <p:nvPicPr>
          <p:cNvPr id="214" name="Grafik 115" descr="Sunucu">
            <a:extLst>
              <a:ext uri="{FF2B5EF4-FFF2-40B4-BE49-F238E27FC236}">
                <a16:creationId xmlns:a16="http://schemas.microsoft.com/office/drawing/2014/main" id="{62A3C551-0861-4E42-AED5-8FD874CD248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21605" y="6057172"/>
            <a:ext cx="543068" cy="433370"/>
          </a:xfrm>
          <a:prstGeom prst="rect">
            <a:avLst/>
          </a:prstGeom>
        </p:spPr>
      </p:pic>
      <p:cxnSp>
        <p:nvCxnSpPr>
          <p:cNvPr id="234" name="Bağlayıcı: Dirsek 147">
            <a:extLst>
              <a:ext uri="{FF2B5EF4-FFF2-40B4-BE49-F238E27FC236}">
                <a16:creationId xmlns:a16="http://schemas.microsoft.com/office/drawing/2014/main" id="{3DFB2008-6246-4E39-8F9E-4B4BE906234F}"/>
              </a:ext>
            </a:extLst>
          </p:cNvPr>
          <p:cNvCxnSpPr>
            <a:cxnSpLocks/>
          </p:cNvCxnSpPr>
          <p:nvPr/>
        </p:nvCxnSpPr>
        <p:spPr>
          <a:xfrm rot="5400000">
            <a:off x="3254165" y="2330526"/>
            <a:ext cx="3916138" cy="2994806"/>
          </a:xfrm>
          <a:prstGeom prst="bentConnector3">
            <a:avLst>
              <a:gd name="adj1" fmla="val 5949"/>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244" name="Footer Placeholder 3">
            <a:extLst>
              <a:ext uri="{FF2B5EF4-FFF2-40B4-BE49-F238E27FC236}">
                <a16:creationId xmlns:a16="http://schemas.microsoft.com/office/drawing/2014/main" id="{7E3F04E1-076A-439A-808C-2259D95B1D27}"/>
              </a:ext>
            </a:extLst>
          </p:cNvPr>
          <p:cNvSpPr txBox="1">
            <a:spLocks/>
          </p:cNvSpPr>
          <p:nvPr/>
        </p:nvSpPr>
        <p:spPr>
          <a:xfrm>
            <a:off x="4165599" y="6442067"/>
            <a:ext cx="3860800"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a:solidFill>
                  <a:prstClr val="black">
                    <a:tint val="75000"/>
                  </a:prstClr>
                </a:solidFill>
              </a:rPr>
              <a:t>www.interra.com.tr</a:t>
            </a:r>
            <a:endParaRPr lang="tr-TR" dirty="0">
              <a:solidFill>
                <a:prstClr val="black">
                  <a:tint val="75000"/>
                </a:prstClr>
              </a:solidFill>
            </a:endParaRPr>
          </a:p>
        </p:txBody>
      </p:sp>
    </p:spTree>
    <p:extLst>
      <p:ext uri="{BB962C8B-B14F-4D97-AF65-F5344CB8AC3E}">
        <p14:creationId xmlns:p14="http://schemas.microsoft.com/office/powerpoint/2010/main" val="35413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1000"/>
                                        <p:tgtEl>
                                          <p:spTgt spid="110"/>
                                        </p:tgtEl>
                                      </p:cBhvr>
                                    </p:animEffect>
                                    <p:anim calcmode="lin" valueType="num">
                                      <p:cBhvr>
                                        <p:cTn id="8" dur="1000" fill="hold"/>
                                        <p:tgtEl>
                                          <p:spTgt spid="110"/>
                                        </p:tgtEl>
                                        <p:attrNameLst>
                                          <p:attrName>ppt_x</p:attrName>
                                        </p:attrNameLst>
                                      </p:cBhvr>
                                      <p:tavLst>
                                        <p:tav tm="0">
                                          <p:val>
                                            <p:strVal val="#ppt_x"/>
                                          </p:val>
                                        </p:tav>
                                        <p:tav tm="100000">
                                          <p:val>
                                            <p:strVal val="#ppt_x"/>
                                          </p:val>
                                        </p:tav>
                                      </p:tavLst>
                                    </p:anim>
                                    <p:anim calcmode="lin" valueType="num">
                                      <p:cBhvr>
                                        <p:cTn id="9" dur="1000" fill="hold"/>
                                        <p:tgtEl>
                                          <p:spTgt spid="110"/>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42" presetClass="entr" presetSubtype="0" fill="hold" nodeType="withEffect">
                                  <p:stCondLst>
                                    <p:cond delay="0"/>
                                  </p:stCondLst>
                                  <p:childTnLst>
                                    <p:set>
                                      <p:cBhvr>
                                        <p:cTn id="14" dur="1" fill="hold">
                                          <p:stCondLst>
                                            <p:cond delay="0"/>
                                          </p:stCondLst>
                                        </p:cTn>
                                        <p:tgtEl>
                                          <p:spTgt spid="120"/>
                                        </p:tgtEl>
                                        <p:attrNameLst>
                                          <p:attrName>style.visibility</p:attrName>
                                        </p:attrNameLst>
                                      </p:cBhvr>
                                      <p:to>
                                        <p:strVal val="visible"/>
                                      </p:to>
                                    </p:set>
                                    <p:animEffect transition="in" filter="fade">
                                      <p:cBhvr>
                                        <p:cTn id="15" dur="1000"/>
                                        <p:tgtEl>
                                          <p:spTgt spid="120"/>
                                        </p:tgtEl>
                                      </p:cBhvr>
                                    </p:animEffect>
                                    <p:anim calcmode="lin" valueType="num">
                                      <p:cBhvr>
                                        <p:cTn id="16" dur="1000" fill="hold"/>
                                        <p:tgtEl>
                                          <p:spTgt spid="120"/>
                                        </p:tgtEl>
                                        <p:attrNameLst>
                                          <p:attrName>ppt_x</p:attrName>
                                        </p:attrNameLst>
                                      </p:cBhvr>
                                      <p:tavLst>
                                        <p:tav tm="0">
                                          <p:val>
                                            <p:strVal val="#ppt_x"/>
                                          </p:val>
                                        </p:tav>
                                        <p:tav tm="100000">
                                          <p:val>
                                            <p:strVal val="#ppt_x"/>
                                          </p:val>
                                        </p:tav>
                                      </p:tavLst>
                                    </p:anim>
                                    <p:anim calcmode="lin" valueType="num">
                                      <p:cBhvr>
                                        <p:cTn id="17" dur="1000" fill="hold"/>
                                        <p:tgtEl>
                                          <p:spTgt spid="12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8"/>
                                        </p:tgtEl>
                                        <p:attrNameLst>
                                          <p:attrName>style.visibility</p:attrName>
                                        </p:attrNameLst>
                                      </p:cBhvr>
                                      <p:to>
                                        <p:strVal val="visible"/>
                                      </p:to>
                                    </p:set>
                                    <p:animEffect transition="in" filter="fade">
                                      <p:cBhvr>
                                        <p:cTn id="20" dur="1000"/>
                                        <p:tgtEl>
                                          <p:spTgt spid="108"/>
                                        </p:tgtEl>
                                      </p:cBhvr>
                                    </p:animEffect>
                                    <p:anim calcmode="lin" valueType="num">
                                      <p:cBhvr>
                                        <p:cTn id="21" dur="1000" fill="hold"/>
                                        <p:tgtEl>
                                          <p:spTgt spid="108"/>
                                        </p:tgtEl>
                                        <p:attrNameLst>
                                          <p:attrName>ppt_x</p:attrName>
                                        </p:attrNameLst>
                                      </p:cBhvr>
                                      <p:tavLst>
                                        <p:tav tm="0">
                                          <p:val>
                                            <p:strVal val="#ppt_x"/>
                                          </p:val>
                                        </p:tav>
                                        <p:tav tm="100000">
                                          <p:val>
                                            <p:strVal val="#ppt_x"/>
                                          </p:val>
                                        </p:tav>
                                      </p:tavLst>
                                    </p:anim>
                                    <p:anim calcmode="lin" valueType="num">
                                      <p:cBhvr>
                                        <p:cTn id="22" dur="1000" fill="hold"/>
                                        <p:tgtEl>
                                          <p:spTgt spid="10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87"/>
                                        </p:tgtEl>
                                        <p:attrNameLst>
                                          <p:attrName>style.visibility</p:attrName>
                                        </p:attrNameLst>
                                      </p:cBhvr>
                                      <p:to>
                                        <p:strVal val="visible"/>
                                      </p:to>
                                    </p:set>
                                    <p:animEffect transition="in" filter="fade">
                                      <p:cBhvr>
                                        <p:cTn id="25" dur="1000"/>
                                        <p:tgtEl>
                                          <p:spTgt spid="187"/>
                                        </p:tgtEl>
                                      </p:cBhvr>
                                    </p:animEffect>
                                    <p:anim calcmode="lin" valueType="num">
                                      <p:cBhvr>
                                        <p:cTn id="26" dur="1000" fill="hold"/>
                                        <p:tgtEl>
                                          <p:spTgt spid="187"/>
                                        </p:tgtEl>
                                        <p:attrNameLst>
                                          <p:attrName>ppt_x</p:attrName>
                                        </p:attrNameLst>
                                      </p:cBhvr>
                                      <p:tavLst>
                                        <p:tav tm="0">
                                          <p:val>
                                            <p:strVal val="#ppt_x"/>
                                          </p:val>
                                        </p:tav>
                                        <p:tav tm="100000">
                                          <p:val>
                                            <p:strVal val="#ppt_x"/>
                                          </p:val>
                                        </p:tav>
                                      </p:tavLst>
                                    </p:anim>
                                    <p:anim calcmode="lin" valueType="num">
                                      <p:cBhvr>
                                        <p:cTn id="27" dur="1000" fill="hold"/>
                                        <p:tgtEl>
                                          <p:spTgt spid="187"/>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fade">
                                      <p:cBhvr>
                                        <p:cTn id="30" dur="500"/>
                                        <p:tgtEl>
                                          <p:spTgt spid="67"/>
                                        </p:tgtEl>
                                      </p:cBhvr>
                                    </p:animEffect>
                                  </p:childTnLst>
                                </p:cTn>
                              </p:par>
                              <p:par>
                                <p:cTn id="31" presetID="10" presetClass="entr" presetSubtype="0" fill="hold" nodeType="with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fade">
                                      <p:cBhvr>
                                        <p:cTn id="33" dur="500"/>
                                        <p:tgtEl>
                                          <p:spTgt spid="6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fade">
                                      <p:cBhvr>
                                        <p:cTn id="36" dur="500"/>
                                        <p:tgtEl>
                                          <p:spTgt spid="6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29"/>
                                        </p:tgtEl>
                                        <p:attrNameLst>
                                          <p:attrName>style.visibility</p:attrName>
                                        </p:attrNameLst>
                                      </p:cBhvr>
                                      <p:to>
                                        <p:strVal val="visible"/>
                                      </p:to>
                                    </p:set>
                                    <p:animEffect transition="in" filter="wipe(down)">
                                      <p:cBhvr>
                                        <p:cTn id="41" dur="500"/>
                                        <p:tgtEl>
                                          <p:spTgt spid="12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wipe(down)">
                                      <p:cBhvr>
                                        <p:cTn id="46" dur="500"/>
                                        <p:tgtEl>
                                          <p:spTgt spid="13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93"/>
                                        </p:tgtEl>
                                        <p:attrNameLst>
                                          <p:attrName>style.visibility</p:attrName>
                                        </p:attrNameLst>
                                      </p:cBhvr>
                                      <p:to>
                                        <p:strVal val="visible"/>
                                      </p:to>
                                    </p:set>
                                    <p:animEffect transition="in" filter="wipe(down)">
                                      <p:cBhvr>
                                        <p:cTn id="51" dur="500"/>
                                        <p:tgtEl>
                                          <p:spTgt spid="19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195"/>
                                        </p:tgtEl>
                                        <p:attrNameLst>
                                          <p:attrName>style.visibility</p:attrName>
                                        </p:attrNameLst>
                                      </p:cBhvr>
                                      <p:to>
                                        <p:strVal val="visible"/>
                                      </p:to>
                                    </p:set>
                                    <p:animEffect transition="in" filter="wipe(down)">
                                      <p:cBhvr>
                                        <p:cTn id="56" dur="500"/>
                                        <p:tgtEl>
                                          <p:spTgt spid="19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132"/>
                                        </p:tgtEl>
                                        <p:attrNameLst>
                                          <p:attrName>style.visibility</p:attrName>
                                        </p:attrNameLst>
                                      </p:cBhvr>
                                      <p:to>
                                        <p:strVal val="visible"/>
                                      </p:to>
                                    </p:set>
                                    <p:animEffect transition="in" filter="wipe(down)">
                                      <p:cBhvr>
                                        <p:cTn id="61" dur="500"/>
                                        <p:tgtEl>
                                          <p:spTgt spid="13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133"/>
                                        </p:tgtEl>
                                        <p:attrNameLst>
                                          <p:attrName>style.visibility</p:attrName>
                                        </p:attrNameLst>
                                      </p:cBhvr>
                                      <p:to>
                                        <p:strVal val="visible"/>
                                      </p:to>
                                    </p:set>
                                    <p:animEffect transition="in" filter="wipe(left)">
                                      <p:cBhvr>
                                        <p:cTn id="66" dur="500"/>
                                        <p:tgtEl>
                                          <p:spTgt spid="133"/>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198"/>
                                        </p:tgtEl>
                                        <p:attrNameLst>
                                          <p:attrName>style.visibility</p:attrName>
                                        </p:attrNameLst>
                                      </p:cBhvr>
                                      <p:to>
                                        <p:strVal val="visible"/>
                                      </p:to>
                                    </p:set>
                                    <p:animEffect transition="in" filter="wipe(left)">
                                      <p:cBhvr>
                                        <p:cTn id="71" dur="500"/>
                                        <p:tgtEl>
                                          <p:spTgt spid="198"/>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196"/>
                                        </p:tgtEl>
                                        <p:attrNameLst>
                                          <p:attrName>style.visibility</p:attrName>
                                        </p:attrNameLst>
                                      </p:cBhvr>
                                      <p:to>
                                        <p:strVal val="visible"/>
                                      </p:to>
                                    </p:set>
                                    <p:animEffect transition="in" filter="wipe(left)">
                                      <p:cBhvr>
                                        <p:cTn id="76" dur="500"/>
                                        <p:tgtEl>
                                          <p:spTgt spid="196"/>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197"/>
                                        </p:tgtEl>
                                        <p:attrNameLst>
                                          <p:attrName>style.visibility</p:attrName>
                                        </p:attrNameLst>
                                      </p:cBhvr>
                                      <p:to>
                                        <p:strVal val="visible"/>
                                      </p:to>
                                    </p:set>
                                    <p:animEffect transition="in" filter="wipe(down)">
                                      <p:cBhvr>
                                        <p:cTn id="81" dur="500"/>
                                        <p:tgtEl>
                                          <p:spTgt spid="197"/>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nodeType="clickEffect">
                                  <p:stCondLst>
                                    <p:cond delay="0"/>
                                  </p:stCondLst>
                                  <p:childTnLst>
                                    <p:set>
                                      <p:cBhvr>
                                        <p:cTn id="85" dur="1" fill="hold">
                                          <p:stCondLst>
                                            <p:cond delay="0"/>
                                          </p:stCondLst>
                                        </p:cTn>
                                        <p:tgtEl>
                                          <p:spTgt spid="109"/>
                                        </p:tgtEl>
                                        <p:attrNameLst>
                                          <p:attrName>style.visibility</p:attrName>
                                        </p:attrNameLst>
                                      </p:cBhvr>
                                      <p:to>
                                        <p:strVal val="visible"/>
                                      </p:to>
                                    </p:set>
                                    <p:animEffect transition="in" filter="wipe(down)">
                                      <p:cBhvr>
                                        <p:cTn id="86" dur="500"/>
                                        <p:tgtEl>
                                          <p:spTgt spid="109"/>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2" fill="hold" nodeType="clickEffect">
                                  <p:stCondLst>
                                    <p:cond delay="0"/>
                                  </p:stCondLst>
                                  <p:childTnLst>
                                    <p:set>
                                      <p:cBhvr>
                                        <p:cTn id="90" dur="1" fill="hold">
                                          <p:stCondLst>
                                            <p:cond delay="0"/>
                                          </p:stCondLst>
                                        </p:cTn>
                                        <p:tgtEl>
                                          <p:spTgt spid="94"/>
                                        </p:tgtEl>
                                        <p:attrNameLst>
                                          <p:attrName>style.visibility</p:attrName>
                                        </p:attrNameLst>
                                      </p:cBhvr>
                                      <p:to>
                                        <p:strVal val="visible"/>
                                      </p:to>
                                    </p:set>
                                    <p:animEffect transition="in" filter="wipe(right)">
                                      <p:cBhvr>
                                        <p:cTn id="91" dur="500"/>
                                        <p:tgtEl>
                                          <p:spTgt spid="94"/>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211"/>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213"/>
                                        </p:tgtEl>
                                        <p:attrNameLst>
                                          <p:attrName>style.visibility</p:attrName>
                                        </p:attrNameLst>
                                      </p:cBhvr>
                                      <p:to>
                                        <p:strVal val="visible"/>
                                      </p:to>
                                    </p:set>
                                  </p:childTnLst>
                                </p:cTn>
                              </p:par>
                              <p:par>
                                <p:cTn id="98" presetID="10" presetClass="entr" presetSubtype="0" fill="hold" nodeType="withEffect">
                                  <p:stCondLst>
                                    <p:cond delay="0"/>
                                  </p:stCondLst>
                                  <p:childTnLst>
                                    <p:set>
                                      <p:cBhvr>
                                        <p:cTn id="99" dur="1" fill="hold">
                                          <p:stCondLst>
                                            <p:cond delay="0"/>
                                          </p:stCondLst>
                                        </p:cTn>
                                        <p:tgtEl>
                                          <p:spTgt spid="214"/>
                                        </p:tgtEl>
                                        <p:attrNameLst>
                                          <p:attrName>style.visibility</p:attrName>
                                        </p:attrNameLst>
                                      </p:cBhvr>
                                      <p:to>
                                        <p:strVal val="visible"/>
                                      </p:to>
                                    </p:set>
                                    <p:animEffect transition="in" filter="fade">
                                      <p:cBhvr>
                                        <p:cTn id="100" dur="500"/>
                                        <p:tgtEl>
                                          <p:spTgt spid="214"/>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212"/>
                                        </p:tgtEl>
                                        <p:attrNameLst>
                                          <p:attrName>style.visibility</p:attrName>
                                        </p:attrNameLst>
                                      </p:cBhvr>
                                      <p:to>
                                        <p:strVal val="visible"/>
                                      </p:to>
                                    </p:set>
                                    <p:animEffect transition="in" filter="fade">
                                      <p:cBhvr>
                                        <p:cTn id="103" dur="500"/>
                                        <p:tgtEl>
                                          <p:spTgt spid="212"/>
                                        </p:tgtEl>
                                      </p:cBhvr>
                                    </p:animEffect>
                                  </p:childTnLst>
                                </p:cTn>
                              </p:par>
                              <p:par>
                                <p:cTn id="104" presetID="10" presetClass="entr" presetSubtype="0" fill="hold" nodeType="withEffect">
                                  <p:stCondLst>
                                    <p:cond delay="0"/>
                                  </p:stCondLst>
                                  <p:childTnLst>
                                    <p:set>
                                      <p:cBhvr>
                                        <p:cTn id="105" dur="1" fill="hold">
                                          <p:stCondLst>
                                            <p:cond delay="0"/>
                                          </p:stCondLst>
                                        </p:cTn>
                                        <p:tgtEl>
                                          <p:spTgt spid="85"/>
                                        </p:tgtEl>
                                        <p:attrNameLst>
                                          <p:attrName>style.visibility</p:attrName>
                                        </p:attrNameLst>
                                      </p:cBhvr>
                                      <p:to>
                                        <p:strVal val="visible"/>
                                      </p:to>
                                    </p:set>
                                    <p:animEffect transition="in" filter="fade">
                                      <p:cBhvr>
                                        <p:cTn id="106" dur="500"/>
                                        <p:tgtEl>
                                          <p:spTgt spid="85"/>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72"/>
                                        </p:tgtEl>
                                        <p:attrNameLst>
                                          <p:attrName>style.visibility</p:attrName>
                                        </p:attrNameLst>
                                      </p:cBhvr>
                                      <p:to>
                                        <p:strVal val="visible"/>
                                      </p:to>
                                    </p:set>
                                    <p:animEffect transition="in" filter="fade">
                                      <p:cBhvr>
                                        <p:cTn id="109" dur="500"/>
                                        <p:tgtEl>
                                          <p:spTgt spid="72"/>
                                        </p:tgtEl>
                                      </p:cBhvr>
                                    </p:animEffect>
                                  </p:childTnLst>
                                </p:cTn>
                              </p:par>
                            </p:childTnLst>
                          </p:cTn>
                        </p:par>
                        <p:par>
                          <p:cTn id="110" fill="hold">
                            <p:stCondLst>
                              <p:cond delay="500"/>
                            </p:stCondLst>
                            <p:childTnLst>
                              <p:par>
                                <p:cTn id="111" presetID="22" presetClass="entr" presetSubtype="2" fill="hold" nodeType="afterEffect">
                                  <p:stCondLst>
                                    <p:cond delay="0"/>
                                  </p:stCondLst>
                                  <p:childTnLst>
                                    <p:set>
                                      <p:cBhvr>
                                        <p:cTn id="112" dur="1" fill="hold">
                                          <p:stCondLst>
                                            <p:cond delay="0"/>
                                          </p:stCondLst>
                                        </p:cTn>
                                        <p:tgtEl>
                                          <p:spTgt spid="234"/>
                                        </p:tgtEl>
                                        <p:attrNameLst>
                                          <p:attrName>style.visibility</p:attrName>
                                        </p:attrNameLst>
                                      </p:cBhvr>
                                      <p:to>
                                        <p:strVal val="visible"/>
                                      </p:to>
                                    </p:set>
                                    <p:animEffect transition="in" filter="wipe(right)">
                                      <p:cBhvr>
                                        <p:cTn id="113" dur="500"/>
                                        <p:tgtEl>
                                          <p:spTgt spid="234"/>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nodeType="clickEffect">
                                  <p:stCondLst>
                                    <p:cond delay="0"/>
                                  </p:stCondLst>
                                  <p:childTnLst>
                                    <p:set>
                                      <p:cBhvr>
                                        <p:cTn id="117" dur="1" fill="hold">
                                          <p:stCondLst>
                                            <p:cond delay="0"/>
                                          </p:stCondLst>
                                        </p:cTn>
                                        <p:tgtEl>
                                          <p:spTgt spid="98"/>
                                        </p:tgtEl>
                                        <p:attrNameLst>
                                          <p:attrName>style.visibility</p:attrName>
                                        </p:attrNameLst>
                                      </p:cBhvr>
                                      <p:to>
                                        <p:strVal val="visible"/>
                                      </p:to>
                                    </p:set>
                                    <p:animEffect transition="in" filter="wipe(left)">
                                      <p:cBhvr>
                                        <p:cTn id="118" dur="500"/>
                                        <p:tgtEl>
                                          <p:spTgt spid="98"/>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2" fill="hold" nodeType="clickEffect">
                                  <p:stCondLst>
                                    <p:cond delay="0"/>
                                  </p:stCondLst>
                                  <p:childTnLst>
                                    <p:set>
                                      <p:cBhvr>
                                        <p:cTn id="122" dur="1" fill="hold">
                                          <p:stCondLst>
                                            <p:cond delay="0"/>
                                          </p:stCondLst>
                                        </p:cTn>
                                        <p:tgtEl>
                                          <p:spTgt spid="99"/>
                                        </p:tgtEl>
                                        <p:attrNameLst>
                                          <p:attrName>style.visibility</p:attrName>
                                        </p:attrNameLst>
                                      </p:cBhvr>
                                      <p:to>
                                        <p:strVal val="visible"/>
                                      </p:to>
                                    </p:set>
                                    <p:animEffect transition="in" filter="wipe(right)">
                                      <p:cBhvr>
                                        <p:cTn id="123" dur="500"/>
                                        <p:tgtEl>
                                          <p:spTgt spid="99"/>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60"/>
                                        </p:tgtEl>
                                        <p:attrNameLst>
                                          <p:attrName>style.visibility</p:attrName>
                                        </p:attrNameLst>
                                      </p:cBhvr>
                                      <p:to>
                                        <p:strVal val="visible"/>
                                      </p:to>
                                    </p:set>
                                    <p:animEffect transition="in" filter="fade">
                                      <p:cBhvr>
                                        <p:cTn id="128" dur="500"/>
                                        <p:tgtEl>
                                          <p:spTgt spid="60"/>
                                        </p:tgtEl>
                                      </p:cBhvr>
                                    </p:animEffect>
                                  </p:childTnLst>
                                </p:cTn>
                              </p:par>
                              <p:par>
                                <p:cTn id="129" presetID="2" presetClass="entr" presetSubtype="4" fill="hold" grpId="0" nodeType="withEffect">
                                  <p:stCondLst>
                                    <p:cond delay="0"/>
                                  </p:stCondLst>
                                  <p:childTnLst>
                                    <p:set>
                                      <p:cBhvr>
                                        <p:cTn id="130" dur="1" fill="hold">
                                          <p:stCondLst>
                                            <p:cond delay="0"/>
                                          </p:stCondLst>
                                        </p:cTn>
                                        <p:tgtEl>
                                          <p:spTgt spid="70"/>
                                        </p:tgtEl>
                                        <p:attrNameLst>
                                          <p:attrName>style.visibility</p:attrName>
                                        </p:attrNameLst>
                                      </p:cBhvr>
                                      <p:to>
                                        <p:strVal val="visible"/>
                                      </p:to>
                                    </p:set>
                                    <p:anim calcmode="lin" valueType="num">
                                      <p:cBhvr additive="base">
                                        <p:cTn id="131" dur="500" fill="hold"/>
                                        <p:tgtEl>
                                          <p:spTgt spid="70"/>
                                        </p:tgtEl>
                                        <p:attrNameLst>
                                          <p:attrName>ppt_x</p:attrName>
                                        </p:attrNameLst>
                                      </p:cBhvr>
                                      <p:tavLst>
                                        <p:tav tm="0">
                                          <p:val>
                                            <p:strVal val="#ppt_x"/>
                                          </p:val>
                                        </p:tav>
                                        <p:tav tm="100000">
                                          <p:val>
                                            <p:strVal val="#ppt_x"/>
                                          </p:val>
                                        </p:tav>
                                      </p:tavLst>
                                    </p:anim>
                                    <p:anim calcmode="lin" valueType="num">
                                      <p:cBhvr additive="base">
                                        <p:cTn id="132" dur="500" fill="hold"/>
                                        <p:tgtEl>
                                          <p:spTgt spid="70"/>
                                        </p:tgtEl>
                                        <p:attrNameLst>
                                          <p:attrName>ppt_y</p:attrName>
                                        </p:attrNameLst>
                                      </p:cBhvr>
                                      <p:tavLst>
                                        <p:tav tm="0">
                                          <p:val>
                                            <p:strVal val="1+#ppt_h/2"/>
                                          </p:val>
                                        </p:tav>
                                        <p:tav tm="100000">
                                          <p:val>
                                            <p:strVal val="#ppt_y"/>
                                          </p:val>
                                        </p:tav>
                                      </p:tavLst>
                                    </p:anim>
                                  </p:childTnLst>
                                </p:cTn>
                              </p:par>
                              <p:par>
                                <p:cTn id="133" presetID="10" presetClass="entr" presetSubtype="0" fill="hold" grpId="0" nodeType="withEffect">
                                  <p:stCondLst>
                                    <p:cond delay="0"/>
                                  </p:stCondLst>
                                  <p:childTnLst>
                                    <p:set>
                                      <p:cBhvr>
                                        <p:cTn id="134" dur="1" fill="hold">
                                          <p:stCondLst>
                                            <p:cond delay="0"/>
                                          </p:stCondLst>
                                        </p:cTn>
                                        <p:tgtEl>
                                          <p:spTgt spid="136"/>
                                        </p:tgtEl>
                                        <p:attrNameLst>
                                          <p:attrName>style.visibility</p:attrName>
                                        </p:attrNameLst>
                                      </p:cBhvr>
                                      <p:to>
                                        <p:strVal val="visible"/>
                                      </p:to>
                                    </p:set>
                                    <p:animEffect transition="in" filter="fade">
                                      <p:cBhvr>
                                        <p:cTn id="135" dur="500"/>
                                        <p:tgtEl>
                                          <p:spTgt spid="136"/>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137"/>
                                        </p:tgtEl>
                                        <p:attrNameLst>
                                          <p:attrName>style.visibility</p:attrName>
                                        </p:attrNameLst>
                                      </p:cBhvr>
                                      <p:to>
                                        <p:strVal val="visible"/>
                                      </p:to>
                                    </p:set>
                                    <p:animEffect transition="in" filter="fade">
                                      <p:cBhvr>
                                        <p:cTn id="138" dur="500"/>
                                        <p:tgtEl>
                                          <p:spTgt spid="137"/>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nodeType="clickEffect">
                                  <p:stCondLst>
                                    <p:cond delay="0"/>
                                  </p:stCondLst>
                                  <p:childTnLst>
                                    <p:set>
                                      <p:cBhvr>
                                        <p:cTn id="142" dur="1" fill="hold">
                                          <p:stCondLst>
                                            <p:cond delay="0"/>
                                          </p:stCondLst>
                                        </p:cTn>
                                        <p:tgtEl>
                                          <p:spTgt spid="8">
                                            <p:txEl>
                                              <p:pRg st="0" end="0"/>
                                            </p:txEl>
                                          </p:spTgt>
                                        </p:tgtEl>
                                        <p:attrNameLst>
                                          <p:attrName>style.visibility</p:attrName>
                                        </p:attrNameLst>
                                      </p:cBhvr>
                                      <p:to>
                                        <p:strVal val="visible"/>
                                      </p:to>
                                    </p:set>
                                    <p:animEffect transition="in" filter="fade">
                                      <p:cBhvr>
                                        <p:cTn id="143" dur="500"/>
                                        <p:tgtEl>
                                          <p:spTgt spid="8">
                                            <p:txEl>
                                              <p:pRg st="0" end="0"/>
                                            </p:txEl>
                                          </p:spTgt>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nodeType="clickEffect">
                                  <p:stCondLst>
                                    <p:cond delay="0"/>
                                  </p:stCondLst>
                                  <p:childTnLst>
                                    <p:set>
                                      <p:cBhvr>
                                        <p:cTn id="147" dur="1" fill="hold">
                                          <p:stCondLst>
                                            <p:cond delay="0"/>
                                          </p:stCondLst>
                                        </p:cTn>
                                        <p:tgtEl>
                                          <p:spTgt spid="8">
                                            <p:txEl>
                                              <p:pRg st="1" end="1"/>
                                            </p:txEl>
                                          </p:spTgt>
                                        </p:tgtEl>
                                        <p:attrNameLst>
                                          <p:attrName>style.visibility</p:attrName>
                                        </p:attrNameLst>
                                      </p:cBhvr>
                                      <p:to>
                                        <p:strVal val="visible"/>
                                      </p:to>
                                    </p:set>
                                    <p:animEffect transition="in" filter="fade">
                                      <p:cBhvr>
                                        <p:cTn id="148" dur="500"/>
                                        <p:tgtEl>
                                          <p:spTgt spid="8">
                                            <p:txEl>
                                              <p:pRg st="1" end="1"/>
                                            </p:txEl>
                                          </p:spTgt>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nodeType="clickEffect">
                                  <p:stCondLst>
                                    <p:cond delay="0"/>
                                  </p:stCondLst>
                                  <p:childTnLst>
                                    <p:set>
                                      <p:cBhvr>
                                        <p:cTn id="152" dur="1" fill="hold">
                                          <p:stCondLst>
                                            <p:cond delay="0"/>
                                          </p:stCondLst>
                                        </p:cTn>
                                        <p:tgtEl>
                                          <p:spTgt spid="8">
                                            <p:txEl>
                                              <p:pRg st="2" end="2"/>
                                            </p:txEl>
                                          </p:spTgt>
                                        </p:tgtEl>
                                        <p:attrNameLst>
                                          <p:attrName>style.visibility</p:attrName>
                                        </p:attrNameLst>
                                      </p:cBhvr>
                                      <p:to>
                                        <p:strVal val="visible"/>
                                      </p:to>
                                    </p:set>
                                    <p:animEffect transition="in" filter="fade">
                                      <p:cBhvr>
                                        <p:cTn id="153" dur="500"/>
                                        <p:tgtEl>
                                          <p:spTgt spid="8">
                                            <p:txEl>
                                              <p:pRg st="2" end="2"/>
                                            </p:txEl>
                                          </p:spTgt>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nodeType="clickEffect">
                                  <p:stCondLst>
                                    <p:cond delay="0"/>
                                  </p:stCondLst>
                                  <p:childTnLst>
                                    <p:set>
                                      <p:cBhvr>
                                        <p:cTn id="157" dur="1" fill="hold">
                                          <p:stCondLst>
                                            <p:cond delay="0"/>
                                          </p:stCondLst>
                                        </p:cTn>
                                        <p:tgtEl>
                                          <p:spTgt spid="8">
                                            <p:txEl>
                                              <p:pRg st="3" end="3"/>
                                            </p:txEl>
                                          </p:spTgt>
                                        </p:tgtEl>
                                        <p:attrNameLst>
                                          <p:attrName>style.visibility</p:attrName>
                                        </p:attrNameLst>
                                      </p:cBhvr>
                                      <p:to>
                                        <p:strVal val="visible"/>
                                      </p:to>
                                    </p:set>
                                    <p:animEffect transition="in" filter="fade">
                                      <p:cBhvr>
                                        <p:cTn id="158" dur="500"/>
                                        <p:tgtEl>
                                          <p:spTgt spid="8">
                                            <p:txEl>
                                              <p:pRg st="3" end="3"/>
                                            </p:txEl>
                                          </p:spTgt>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nodeType="clickEffect">
                                  <p:stCondLst>
                                    <p:cond delay="0"/>
                                  </p:stCondLst>
                                  <p:childTnLst>
                                    <p:set>
                                      <p:cBhvr>
                                        <p:cTn id="162" dur="1" fill="hold">
                                          <p:stCondLst>
                                            <p:cond delay="0"/>
                                          </p:stCondLst>
                                        </p:cTn>
                                        <p:tgtEl>
                                          <p:spTgt spid="8">
                                            <p:txEl>
                                              <p:pRg st="4" end="4"/>
                                            </p:txEl>
                                          </p:spTgt>
                                        </p:tgtEl>
                                        <p:attrNameLst>
                                          <p:attrName>style.visibility</p:attrName>
                                        </p:attrNameLst>
                                      </p:cBhvr>
                                      <p:to>
                                        <p:strVal val="visible"/>
                                      </p:to>
                                    </p:set>
                                    <p:animEffect transition="in" filter="fade">
                                      <p:cBhvr>
                                        <p:cTn id="163" dur="500"/>
                                        <p:tgtEl>
                                          <p:spTgt spid="8">
                                            <p:txEl>
                                              <p:pRg st="4" end="4"/>
                                            </p:txEl>
                                          </p:spTgt>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nodeType="clickEffect">
                                  <p:stCondLst>
                                    <p:cond delay="0"/>
                                  </p:stCondLst>
                                  <p:childTnLst>
                                    <p:set>
                                      <p:cBhvr>
                                        <p:cTn id="167" dur="1" fill="hold">
                                          <p:stCondLst>
                                            <p:cond delay="0"/>
                                          </p:stCondLst>
                                        </p:cTn>
                                        <p:tgtEl>
                                          <p:spTgt spid="8">
                                            <p:txEl>
                                              <p:pRg st="5" end="5"/>
                                            </p:txEl>
                                          </p:spTgt>
                                        </p:tgtEl>
                                        <p:attrNameLst>
                                          <p:attrName>style.visibility</p:attrName>
                                        </p:attrNameLst>
                                      </p:cBhvr>
                                      <p:to>
                                        <p:strVal val="visible"/>
                                      </p:to>
                                    </p:set>
                                    <p:animEffect transition="in" filter="fade">
                                      <p:cBhvr>
                                        <p:cTn id="168" dur="500"/>
                                        <p:tgtEl>
                                          <p:spTgt spid="8">
                                            <p:txEl>
                                              <p:pRg st="5" end="5"/>
                                            </p:txEl>
                                          </p:spTgt>
                                        </p:tgtEl>
                                      </p:cBhvr>
                                    </p:animEffect>
                                  </p:childTnLst>
                                </p:cTn>
                              </p:par>
                            </p:childTnLst>
                          </p:cTn>
                        </p:par>
                      </p:childTnLst>
                    </p:cTn>
                  </p:par>
                  <p:par>
                    <p:cTn id="169" fill="hold">
                      <p:stCondLst>
                        <p:cond delay="indefinite"/>
                      </p:stCondLst>
                      <p:childTnLst>
                        <p:par>
                          <p:cTn id="170" fill="hold">
                            <p:stCondLst>
                              <p:cond delay="0"/>
                            </p:stCondLst>
                            <p:childTnLst>
                              <p:par>
                                <p:cTn id="171" presetID="10" presetClass="entr" presetSubtype="0" fill="hold" nodeType="clickEffect">
                                  <p:stCondLst>
                                    <p:cond delay="0"/>
                                  </p:stCondLst>
                                  <p:childTnLst>
                                    <p:set>
                                      <p:cBhvr>
                                        <p:cTn id="172" dur="1" fill="hold">
                                          <p:stCondLst>
                                            <p:cond delay="0"/>
                                          </p:stCondLst>
                                        </p:cTn>
                                        <p:tgtEl>
                                          <p:spTgt spid="130">
                                            <p:txEl>
                                              <p:pRg st="0" end="0"/>
                                            </p:txEl>
                                          </p:spTgt>
                                        </p:tgtEl>
                                        <p:attrNameLst>
                                          <p:attrName>style.visibility</p:attrName>
                                        </p:attrNameLst>
                                      </p:cBhvr>
                                      <p:to>
                                        <p:strVal val="visible"/>
                                      </p:to>
                                    </p:set>
                                    <p:animEffect transition="in" filter="fade">
                                      <p:cBhvr>
                                        <p:cTn id="173" dur="500"/>
                                        <p:tgtEl>
                                          <p:spTgt spid="130">
                                            <p:txEl>
                                              <p:pRg st="0" end="0"/>
                                            </p:txEl>
                                          </p:spTgt>
                                        </p:tgtEl>
                                      </p:cBhvr>
                                    </p:animEffect>
                                  </p:childTnLst>
                                </p:cTn>
                              </p:par>
                            </p:childTnLst>
                          </p:cTn>
                        </p:par>
                        <p:par>
                          <p:cTn id="174" fill="hold">
                            <p:stCondLst>
                              <p:cond delay="500"/>
                            </p:stCondLst>
                            <p:childTnLst>
                              <p:par>
                                <p:cTn id="175" presetID="22" presetClass="entr" presetSubtype="1" fill="hold" nodeType="afterEffect">
                                  <p:stCondLst>
                                    <p:cond delay="0"/>
                                  </p:stCondLst>
                                  <p:childTnLst>
                                    <p:set>
                                      <p:cBhvr>
                                        <p:cTn id="176" dur="1" fill="hold">
                                          <p:stCondLst>
                                            <p:cond delay="0"/>
                                          </p:stCondLst>
                                        </p:cTn>
                                        <p:tgtEl>
                                          <p:spTgt spid="97"/>
                                        </p:tgtEl>
                                        <p:attrNameLst>
                                          <p:attrName>style.visibility</p:attrName>
                                        </p:attrNameLst>
                                      </p:cBhvr>
                                      <p:to>
                                        <p:strVal val="visible"/>
                                      </p:to>
                                    </p:set>
                                    <p:animEffect transition="in" filter="wipe(up)">
                                      <p:cBhvr>
                                        <p:cTn id="17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6" grpId="0" animBg="1"/>
      <p:bldP spid="70" grpId="0"/>
      <p:bldP spid="72" grpId="0" animBg="1"/>
      <p:bldP spid="136" grpId="0"/>
      <p:bldP spid="137" grpId="0"/>
      <p:bldP spid="212" grpId="0"/>
      <p:bldP spid="2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CCF2920-7419-4159-A093-04ABF09158B1}"/>
              </a:ext>
            </a:extLst>
          </p:cNvPr>
          <p:cNvSpPr>
            <a:spLocks noGrp="1"/>
          </p:cNvSpPr>
          <p:nvPr>
            <p:ph type="ftr" sz="quarter" idx="11"/>
          </p:nvPr>
        </p:nvSpPr>
        <p:spPr/>
        <p:txBody>
          <a:bodyPr/>
          <a:lstStyle/>
          <a:p>
            <a:r>
              <a:rPr lang="tr-TR">
                <a:solidFill>
                  <a:prstClr val="black">
                    <a:tint val="75000"/>
                  </a:prstClr>
                </a:solidFill>
              </a:rPr>
              <a:t>www.interra.com.tr</a:t>
            </a:r>
          </a:p>
        </p:txBody>
      </p:sp>
      <p:pic>
        <p:nvPicPr>
          <p:cNvPr id="5" name="Resim 15">
            <a:extLst>
              <a:ext uri="{FF2B5EF4-FFF2-40B4-BE49-F238E27FC236}">
                <a16:creationId xmlns:a16="http://schemas.microsoft.com/office/drawing/2014/main" id="{0F36AC7B-F023-453E-826D-8142AE254E5F}"/>
              </a:ext>
            </a:extLst>
          </p:cNvPr>
          <p:cNvPicPr>
            <a:picLocks noGrp="1" noChangeAspect="1"/>
          </p:cNvPicPr>
          <p:nvPr>
            <p:ph idx="1"/>
          </p:nvPr>
        </p:nvPicPr>
        <p:blipFill>
          <a:blip r:embed="rId2"/>
          <a:stretch>
            <a:fillRect/>
          </a:stretch>
        </p:blipFill>
        <p:spPr>
          <a:xfrm>
            <a:off x="1612817" y="773952"/>
            <a:ext cx="8174515" cy="6084048"/>
          </a:xfrm>
          <a:prstGeom prst="rect">
            <a:avLst/>
          </a:prstGeom>
        </p:spPr>
      </p:pic>
      <p:grpSp>
        <p:nvGrpSpPr>
          <p:cNvPr id="6" name="Grup 6">
            <a:extLst>
              <a:ext uri="{FF2B5EF4-FFF2-40B4-BE49-F238E27FC236}">
                <a16:creationId xmlns:a16="http://schemas.microsoft.com/office/drawing/2014/main" id="{605F3C41-BC69-43C8-ABC3-A360ABDC0777}"/>
              </a:ext>
            </a:extLst>
          </p:cNvPr>
          <p:cNvGrpSpPr/>
          <p:nvPr/>
        </p:nvGrpSpPr>
        <p:grpSpPr>
          <a:xfrm>
            <a:off x="0" y="1"/>
            <a:ext cx="12191999" cy="722816"/>
            <a:chOff x="0" y="1"/>
            <a:chExt cx="12191999" cy="722816"/>
          </a:xfrm>
        </p:grpSpPr>
        <p:sp>
          <p:nvSpPr>
            <p:cNvPr id="7" name="Dikdörtgen 5">
              <a:extLst>
                <a:ext uri="{FF2B5EF4-FFF2-40B4-BE49-F238E27FC236}">
                  <a16:creationId xmlns:a16="http://schemas.microsoft.com/office/drawing/2014/main" id="{B729EF25-2B65-440D-BD4D-C6EF30BADFC7}"/>
                </a:ext>
              </a:extLst>
            </p:cNvPr>
            <p:cNvSpPr/>
            <p:nvPr/>
          </p:nvSpPr>
          <p:spPr>
            <a:xfrm>
              <a:off x="0" y="1"/>
              <a:ext cx="12191999" cy="722816"/>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Helvetica" panose="020B0604020202020204" pitchFamily="34" charset="0"/>
                <a:cs typeface="Helvetica" panose="020B0604020202020204" pitchFamily="34" charset="0"/>
              </a:endParaRPr>
            </a:p>
          </p:txBody>
        </p:sp>
        <p:pic>
          <p:nvPicPr>
            <p:cNvPr id="8" name="Resim 3">
              <a:extLst>
                <a:ext uri="{FF2B5EF4-FFF2-40B4-BE49-F238E27FC236}">
                  <a16:creationId xmlns:a16="http://schemas.microsoft.com/office/drawing/2014/main" id="{CB0603C6-3F08-4454-9A68-92CEAC7C2E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04" y="196947"/>
              <a:ext cx="2044511" cy="341203"/>
            </a:xfrm>
            <a:prstGeom prst="rect">
              <a:avLst/>
            </a:prstGeom>
          </p:spPr>
        </p:pic>
      </p:grpSp>
    </p:spTree>
    <p:extLst>
      <p:ext uri="{BB962C8B-B14F-4D97-AF65-F5344CB8AC3E}">
        <p14:creationId xmlns:p14="http://schemas.microsoft.com/office/powerpoint/2010/main" val="280458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D61004F-0E44-40FE-905C-6EA75AA7289C}"/>
              </a:ext>
            </a:extLst>
          </p:cNvPr>
          <p:cNvSpPr>
            <a:spLocks noGrp="1"/>
          </p:cNvSpPr>
          <p:nvPr>
            <p:ph type="ftr" sz="quarter" idx="11"/>
          </p:nvPr>
        </p:nvSpPr>
        <p:spPr/>
        <p:txBody>
          <a:bodyPr/>
          <a:lstStyle/>
          <a:p>
            <a:r>
              <a:rPr lang="tr-TR">
                <a:solidFill>
                  <a:prstClr val="black">
                    <a:tint val="75000"/>
                  </a:prstClr>
                </a:solidFill>
              </a:rPr>
              <a:t>www.interra.com.tr</a:t>
            </a:r>
          </a:p>
        </p:txBody>
      </p:sp>
      <p:pic>
        <p:nvPicPr>
          <p:cNvPr id="5" name="Resim 1">
            <a:extLst>
              <a:ext uri="{FF2B5EF4-FFF2-40B4-BE49-F238E27FC236}">
                <a16:creationId xmlns:a16="http://schemas.microsoft.com/office/drawing/2014/main" id="{D75F7788-2120-4755-A995-FC5B4EE84FE3}"/>
              </a:ext>
            </a:extLst>
          </p:cNvPr>
          <p:cNvPicPr>
            <a:picLocks noGrp="1" noChangeAspect="1"/>
          </p:cNvPicPr>
          <p:nvPr>
            <p:ph idx="1"/>
          </p:nvPr>
        </p:nvPicPr>
        <p:blipFill rotWithShape="1">
          <a:blip r:embed="rId2"/>
          <a:srcRect t="4727"/>
          <a:stretch/>
        </p:blipFill>
        <p:spPr>
          <a:xfrm>
            <a:off x="1809946" y="1256204"/>
            <a:ext cx="8832915" cy="5601796"/>
          </a:xfrm>
          <a:prstGeom prst="rect">
            <a:avLst/>
          </a:prstGeom>
        </p:spPr>
      </p:pic>
      <p:grpSp>
        <p:nvGrpSpPr>
          <p:cNvPr id="6" name="Grup 6">
            <a:extLst>
              <a:ext uri="{FF2B5EF4-FFF2-40B4-BE49-F238E27FC236}">
                <a16:creationId xmlns:a16="http://schemas.microsoft.com/office/drawing/2014/main" id="{33A19F09-92AC-43C7-9280-9875B1C2E85B}"/>
              </a:ext>
            </a:extLst>
          </p:cNvPr>
          <p:cNvGrpSpPr/>
          <p:nvPr/>
        </p:nvGrpSpPr>
        <p:grpSpPr>
          <a:xfrm>
            <a:off x="1" y="-8605"/>
            <a:ext cx="12191999" cy="722816"/>
            <a:chOff x="0" y="1"/>
            <a:chExt cx="12191999" cy="722816"/>
          </a:xfrm>
        </p:grpSpPr>
        <p:sp>
          <p:nvSpPr>
            <p:cNvPr id="7" name="Dikdörtgen 5">
              <a:extLst>
                <a:ext uri="{FF2B5EF4-FFF2-40B4-BE49-F238E27FC236}">
                  <a16:creationId xmlns:a16="http://schemas.microsoft.com/office/drawing/2014/main" id="{DC264D6E-C44E-48F6-AF2B-247C1D4BC049}"/>
                </a:ext>
              </a:extLst>
            </p:cNvPr>
            <p:cNvSpPr/>
            <p:nvPr/>
          </p:nvSpPr>
          <p:spPr>
            <a:xfrm>
              <a:off x="0" y="1"/>
              <a:ext cx="12191999" cy="722816"/>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Helvetica" panose="020B0604020202020204" pitchFamily="34" charset="0"/>
                <a:cs typeface="Helvetica" panose="020B0604020202020204" pitchFamily="34" charset="0"/>
              </a:endParaRPr>
            </a:p>
          </p:txBody>
        </p:sp>
        <p:pic>
          <p:nvPicPr>
            <p:cNvPr id="8" name="Resim 3">
              <a:extLst>
                <a:ext uri="{FF2B5EF4-FFF2-40B4-BE49-F238E27FC236}">
                  <a16:creationId xmlns:a16="http://schemas.microsoft.com/office/drawing/2014/main" id="{F895ACCA-AA88-456B-B98F-5E21B78C7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04" y="196947"/>
              <a:ext cx="2044511" cy="341203"/>
            </a:xfrm>
            <a:prstGeom prst="rect">
              <a:avLst/>
            </a:prstGeom>
          </p:spPr>
        </p:pic>
      </p:grpSp>
      <p:sp>
        <p:nvSpPr>
          <p:cNvPr id="9" name="Unvan 1">
            <a:extLst>
              <a:ext uri="{FF2B5EF4-FFF2-40B4-BE49-F238E27FC236}">
                <a16:creationId xmlns:a16="http://schemas.microsoft.com/office/drawing/2014/main" id="{36E85357-CBD9-4FEE-9D4E-74E399543D17}"/>
              </a:ext>
            </a:extLst>
          </p:cNvPr>
          <p:cNvSpPr txBox="1">
            <a:spLocks/>
          </p:cNvSpPr>
          <p:nvPr/>
        </p:nvSpPr>
        <p:spPr bwMode="auto">
          <a:xfrm>
            <a:off x="421662" y="624469"/>
            <a:ext cx="6891338" cy="62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l"/>
            <a:r>
              <a:rPr lang="tr-TR" sz="3200" dirty="0"/>
              <a:t>Villa Project Design </a:t>
            </a:r>
          </a:p>
        </p:txBody>
      </p:sp>
      <p:sp>
        <p:nvSpPr>
          <p:cNvPr id="10" name="Dikdörtgen 7">
            <a:extLst>
              <a:ext uri="{FF2B5EF4-FFF2-40B4-BE49-F238E27FC236}">
                <a16:creationId xmlns:a16="http://schemas.microsoft.com/office/drawing/2014/main" id="{524F8BAF-6CCB-406A-9B02-5743BB7B01D2}"/>
              </a:ext>
            </a:extLst>
          </p:cNvPr>
          <p:cNvSpPr/>
          <p:nvPr/>
        </p:nvSpPr>
        <p:spPr>
          <a:xfrm>
            <a:off x="2204824" y="261152"/>
            <a:ext cx="2736647" cy="369332"/>
          </a:xfrm>
          <a:prstGeom prst="rect">
            <a:avLst/>
          </a:prstGeom>
        </p:spPr>
        <p:txBody>
          <a:bodyPr wrap="none">
            <a:spAutoFit/>
          </a:bodyPr>
          <a:lstStyle/>
          <a:p>
            <a:r>
              <a:rPr lang="tr-TR" i="1" dirty="0">
                <a:solidFill>
                  <a:schemeClr val="bg1"/>
                </a:solidFill>
                <a:latin typeface="Helvetica" panose="020B0604020202020204" pitchFamily="34" charset="0"/>
                <a:cs typeface="Helvetica" panose="020B0604020202020204" pitchFamily="34" charset="0"/>
              </a:rPr>
              <a:t>Developer of uniqueness</a:t>
            </a:r>
          </a:p>
        </p:txBody>
      </p:sp>
    </p:spTree>
    <p:extLst>
      <p:ext uri="{BB962C8B-B14F-4D97-AF65-F5344CB8AC3E}">
        <p14:creationId xmlns:p14="http://schemas.microsoft.com/office/powerpoint/2010/main" val="397343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CE9F58C-0B74-4CC1-9D42-79ED6821DB7F}"/>
              </a:ext>
            </a:extLst>
          </p:cNvPr>
          <p:cNvSpPr>
            <a:spLocks noGrp="1"/>
          </p:cNvSpPr>
          <p:nvPr>
            <p:ph type="ftr" sz="quarter" idx="11"/>
          </p:nvPr>
        </p:nvSpPr>
        <p:spPr/>
        <p:txBody>
          <a:bodyPr/>
          <a:lstStyle/>
          <a:p>
            <a:r>
              <a:rPr lang="tr-TR">
                <a:solidFill>
                  <a:prstClr val="black">
                    <a:tint val="75000"/>
                  </a:prstClr>
                </a:solidFill>
              </a:rPr>
              <a:t>www.interra.com.tr</a:t>
            </a:r>
          </a:p>
        </p:txBody>
      </p:sp>
      <p:grpSp>
        <p:nvGrpSpPr>
          <p:cNvPr id="5" name="Grup 6">
            <a:extLst>
              <a:ext uri="{FF2B5EF4-FFF2-40B4-BE49-F238E27FC236}">
                <a16:creationId xmlns:a16="http://schemas.microsoft.com/office/drawing/2014/main" id="{358280BB-E496-4935-B373-C4F4C252B701}"/>
              </a:ext>
            </a:extLst>
          </p:cNvPr>
          <p:cNvGrpSpPr/>
          <p:nvPr/>
        </p:nvGrpSpPr>
        <p:grpSpPr>
          <a:xfrm>
            <a:off x="0" y="1"/>
            <a:ext cx="12191999" cy="722816"/>
            <a:chOff x="0" y="1"/>
            <a:chExt cx="12191999" cy="722816"/>
          </a:xfrm>
        </p:grpSpPr>
        <p:sp>
          <p:nvSpPr>
            <p:cNvPr id="6" name="Dikdörtgen 5">
              <a:extLst>
                <a:ext uri="{FF2B5EF4-FFF2-40B4-BE49-F238E27FC236}">
                  <a16:creationId xmlns:a16="http://schemas.microsoft.com/office/drawing/2014/main" id="{D983506C-4981-4507-8CB7-91DAD6ACD193}"/>
                </a:ext>
              </a:extLst>
            </p:cNvPr>
            <p:cNvSpPr/>
            <p:nvPr/>
          </p:nvSpPr>
          <p:spPr>
            <a:xfrm>
              <a:off x="0" y="1"/>
              <a:ext cx="12191999" cy="722816"/>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Helvetica" panose="020B0604020202020204" pitchFamily="34" charset="0"/>
                <a:cs typeface="Helvetica" panose="020B0604020202020204" pitchFamily="34" charset="0"/>
              </a:endParaRPr>
            </a:p>
          </p:txBody>
        </p:sp>
        <p:pic>
          <p:nvPicPr>
            <p:cNvPr id="7" name="Resim 3">
              <a:extLst>
                <a:ext uri="{FF2B5EF4-FFF2-40B4-BE49-F238E27FC236}">
                  <a16:creationId xmlns:a16="http://schemas.microsoft.com/office/drawing/2014/main" id="{6A7D0744-726B-4E42-8DB2-399E9BFB37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04" y="196947"/>
              <a:ext cx="2044511" cy="341203"/>
            </a:xfrm>
            <a:prstGeom prst="rect">
              <a:avLst/>
            </a:prstGeom>
          </p:spPr>
        </p:pic>
      </p:grpSp>
      <p:grpSp>
        <p:nvGrpSpPr>
          <p:cNvPr id="8" name="Grup 10">
            <a:extLst>
              <a:ext uri="{FF2B5EF4-FFF2-40B4-BE49-F238E27FC236}">
                <a16:creationId xmlns:a16="http://schemas.microsoft.com/office/drawing/2014/main" id="{F6E8E4C0-ED5C-4610-84D7-A37840BFAA10}"/>
              </a:ext>
            </a:extLst>
          </p:cNvPr>
          <p:cNvGrpSpPr/>
          <p:nvPr/>
        </p:nvGrpSpPr>
        <p:grpSpPr>
          <a:xfrm>
            <a:off x="1755143" y="919763"/>
            <a:ext cx="8520074" cy="5307599"/>
            <a:chOff x="1255521" y="1600199"/>
            <a:chExt cx="6891339" cy="4779643"/>
          </a:xfrm>
        </p:grpSpPr>
        <p:pic>
          <p:nvPicPr>
            <p:cNvPr id="9" name="Resim 4">
              <a:extLst>
                <a:ext uri="{FF2B5EF4-FFF2-40B4-BE49-F238E27FC236}">
                  <a16:creationId xmlns:a16="http://schemas.microsoft.com/office/drawing/2014/main" id="{6915F5D4-D837-4AE0-B017-08BFEA2A6027}"/>
                </a:ext>
              </a:extLst>
            </p:cNvPr>
            <p:cNvPicPr>
              <a:picLocks noChangeAspect="1"/>
            </p:cNvPicPr>
            <p:nvPr/>
          </p:nvPicPr>
          <p:blipFill>
            <a:blip r:embed="rId3"/>
            <a:stretch>
              <a:fillRect/>
            </a:stretch>
          </p:blipFill>
          <p:spPr>
            <a:xfrm>
              <a:off x="1255521" y="1600199"/>
              <a:ext cx="6891339" cy="4779643"/>
            </a:xfrm>
            <a:prstGeom prst="rect">
              <a:avLst/>
            </a:prstGeom>
          </p:spPr>
        </p:pic>
        <p:sp>
          <p:nvSpPr>
            <p:cNvPr id="10" name="Dikdörtgen 9">
              <a:extLst>
                <a:ext uri="{FF2B5EF4-FFF2-40B4-BE49-F238E27FC236}">
                  <a16:creationId xmlns:a16="http://schemas.microsoft.com/office/drawing/2014/main" id="{AF160422-206E-4C78-9382-7F1239DD0DFB}"/>
                </a:ext>
              </a:extLst>
            </p:cNvPr>
            <p:cNvSpPr/>
            <p:nvPr/>
          </p:nvSpPr>
          <p:spPr>
            <a:xfrm>
              <a:off x="2692400" y="1600199"/>
              <a:ext cx="431800" cy="139701"/>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tr-TR"/>
            </a:p>
          </p:txBody>
        </p:sp>
      </p:grpSp>
      <p:sp>
        <p:nvSpPr>
          <p:cNvPr id="11" name="Dikdörtgen 7">
            <a:extLst>
              <a:ext uri="{FF2B5EF4-FFF2-40B4-BE49-F238E27FC236}">
                <a16:creationId xmlns:a16="http://schemas.microsoft.com/office/drawing/2014/main" id="{7CAB492C-BED5-44B6-B1BD-C73FC209D98A}"/>
              </a:ext>
            </a:extLst>
          </p:cNvPr>
          <p:cNvSpPr/>
          <p:nvPr/>
        </p:nvSpPr>
        <p:spPr>
          <a:xfrm>
            <a:off x="2204824" y="261152"/>
            <a:ext cx="2736647" cy="369332"/>
          </a:xfrm>
          <a:prstGeom prst="rect">
            <a:avLst/>
          </a:prstGeom>
        </p:spPr>
        <p:txBody>
          <a:bodyPr wrap="none">
            <a:spAutoFit/>
          </a:bodyPr>
          <a:lstStyle/>
          <a:p>
            <a:r>
              <a:rPr lang="tr-TR" i="1" dirty="0">
                <a:solidFill>
                  <a:schemeClr val="bg1"/>
                </a:solidFill>
                <a:latin typeface="Helvetica" panose="020B0604020202020204" pitchFamily="34" charset="0"/>
                <a:cs typeface="Helvetica" panose="020B0604020202020204" pitchFamily="34" charset="0"/>
              </a:rPr>
              <a:t>Developer of uniqueness</a:t>
            </a:r>
          </a:p>
        </p:txBody>
      </p:sp>
    </p:spTree>
    <p:extLst>
      <p:ext uri="{BB962C8B-B14F-4D97-AF65-F5344CB8AC3E}">
        <p14:creationId xmlns:p14="http://schemas.microsoft.com/office/powerpoint/2010/main" val="28062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 6"/>
          <p:cNvGrpSpPr/>
          <p:nvPr/>
        </p:nvGrpSpPr>
        <p:grpSpPr>
          <a:xfrm>
            <a:off x="0" y="1"/>
            <a:ext cx="12191999" cy="722816"/>
            <a:chOff x="0" y="1"/>
            <a:chExt cx="12191999" cy="722816"/>
          </a:xfrm>
        </p:grpSpPr>
        <p:sp>
          <p:nvSpPr>
            <p:cNvPr id="6" name="Dikdörtgen 5"/>
            <p:cNvSpPr/>
            <p:nvPr/>
          </p:nvSpPr>
          <p:spPr>
            <a:xfrm>
              <a:off x="0" y="1"/>
              <a:ext cx="12191999" cy="722816"/>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Helvetica" panose="020B0604020202020204" pitchFamily="34" charset="0"/>
                <a:cs typeface="Helvetica" panose="020B0604020202020204" pitchFamily="34" charset="0"/>
              </a:endParaRP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04" y="196947"/>
              <a:ext cx="2044511" cy="341203"/>
            </a:xfrm>
            <a:prstGeom prst="rect">
              <a:avLst/>
            </a:prstGeom>
          </p:spPr>
        </p:pic>
      </p:grpSp>
      <p:sp>
        <p:nvSpPr>
          <p:cNvPr id="8" name="Dikdörtgen 7"/>
          <p:cNvSpPr/>
          <p:nvPr/>
        </p:nvSpPr>
        <p:spPr>
          <a:xfrm>
            <a:off x="2204824" y="261152"/>
            <a:ext cx="2736647" cy="369332"/>
          </a:xfrm>
          <a:prstGeom prst="rect">
            <a:avLst/>
          </a:prstGeom>
        </p:spPr>
        <p:txBody>
          <a:bodyPr wrap="none">
            <a:spAutoFit/>
          </a:bodyPr>
          <a:lstStyle/>
          <a:p>
            <a:r>
              <a:rPr lang="tr-TR" i="1" dirty="0">
                <a:solidFill>
                  <a:schemeClr val="bg1"/>
                </a:solidFill>
                <a:latin typeface="Helvetica" panose="020B0604020202020204" pitchFamily="34" charset="0"/>
                <a:cs typeface="Helvetica" panose="020B0604020202020204" pitchFamily="34" charset="0"/>
              </a:rPr>
              <a:t>Developer of uniqueness</a:t>
            </a:r>
          </a:p>
        </p:txBody>
      </p:sp>
      <p:sp>
        <p:nvSpPr>
          <p:cNvPr id="2" name="Rectangle 1">
            <a:extLst>
              <a:ext uri="{FF2B5EF4-FFF2-40B4-BE49-F238E27FC236}">
                <a16:creationId xmlns:a16="http://schemas.microsoft.com/office/drawing/2014/main" id="{31F205B1-C831-4E07-8A25-761C40C849FA}"/>
              </a:ext>
            </a:extLst>
          </p:cNvPr>
          <p:cNvSpPr/>
          <p:nvPr/>
        </p:nvSpPr>
        <p:spPr>
          <a:xfrm>
            <a:off x="6878104" y="2047647"/>
            <a:ext cx="4551895" cy="2031325"/>
          </a:xfrm>
          <a:prstGeom prst="rect">
            <a:avLst/>
          </a:prstGeom>
        </p:spPr>
        <p:txBody>
          <a:bodyPr wrap="square">
            <a:spAutoFit/>
          </a:bodyPr>
          <a:lstStyle/>
          <a:p>
            <a:r>
              <a:rPr lang="en-US" dirty="0"/>
              <a:t>You can easily control video intercom, lights, heating system, blinds and alarm system with the help of a single control screen.</a:t>
            </a:r>
            <a:endParaRPr lang="tr-TR" dirty="0">
              <a:sym typeface="Helvetica"/>
            </a:endParaRPr>
          </a:p>
          <a:p>
            <a:pPr marL="285750" indent="-285750">
              <a:buFont typeface="Wingdings" panose="05000000000000000000" pitchFamily="2" charset="2"/>
              <a:buChar char="Ø"/>
            </a:pPr>
            <a:endParaRPr lang="tr-TR" dirty="0">
              <a:sym typeface="Helvetica"/>
            </a:endParaRPr>
          </a:p>
          <a:p>
            <a:pPr marL="285750" indent="-285750">
              <a:buFont typeface="Wingdings" panose="05000000000000000000" pitchFamily="2" charset="2"/>
              <a:buChar char="Ø"/>
            </a:pPr>
            <a:r>
              <a:rPr lang="en-US" b="1" dirty="0"/>
              <a:t>10" Touch Panel</a:t>
            </a:r>
            <a:endParaRPr lang="en-US" dirty="0"/>
          </a:p>
          <a:p>
            <a:pPr marL="285750" indent="-285750">
              <a:buFont typeface="Wingdings" panose="05000000000000000000" pitchFamily="2" charset="2"/>
              <a:buChar char="Ø"/>
            </a:pPr>
            <a:r>
              <a:rPr lang="en-US" b="1" dirty="0"/>
              <a:t>7"   Touch Panel </a:t>
            </a:r>
            <a:endParaRPr lang="en-US" dirty="0"/>
          </a:p>
          <a:p>
            <a:endParaRPr lang="tr-TR" dirty="0">
              <a:sym typeface="Helvetica"/>
            </a:endParaRPr>
          </a:p>
        </p:txBody>
      </p:sp>
      <p:sp>
        <p:nvSpPr>
          <p:cNvPr id="13" name="Rectangle 12">
            <a:extLst>
              <a:ext uri="{FF2B5EF4-FFF2-40B4-BE49-F238E27FC236}">
                <a16:creationId xmlns:a16="http://schemas.microsoft.com/office/drawing/2014/main" id="{86ABD58D-053B-4196-92F5-339D2A32B946}"/>
              </a:ext>
            </a:extLst>
          </p:cNvPr>
          <p:cNvSpPr/>
          <p:nvPr/>
        </p:nvSpPr>
        <p:spPr>
          <a:xfrm>
            <a:off x="6878104" y="1311129"/>
            <a:ext cx="3860800" cy="3565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tr-TR" dirty="0">
                <a:ln w="0"/>
                <a:effectLst>
                  <a:outerShdw blurRad="38100" dist="19050" dir="2700000" algn="tl" rotWithShape="0">
                    <a:schemeClr val="dk1">
                      <a:alpha val="40000"/>
                    </a:schemeClr>
                  </a:outerShdw>
                </a:effectLst>
              </a:rPr>
              <a:t>                INTERRA TOUCH PANEL </a:t>
            </a:r>
          </a:p>
        </p:txBody>
      </p:sp>
      <p:sp>
        <p:nvSpPr>
          <p:cNvPr id="16" name="Alt Bilgi Yer Tutucusu 2">
            <a:extLst>
              <a:ext uri="{FF2B5EF4-FFF2-40B4-BE49-F238E27FC236}">
                <a16:creationId xmlns:a16="http://schemas.microsoft.com/office/drawing/2014/main" id="{E1F896E2-0A1A-4DDC-8B55-38DB876A9BA5}"/>
              </a:ext>
            </a:extLst>
          </p:cNvPr>
          <p:cNvSpPr txBox="1">
            <a:spLocks/>
          </p:cNvSpPr>
          <p:nvPr/>
        </p:nvSpPr>
        <p:spPr>
          <a:xfrm>
            <a:off x="4001247" y="6471274"/>
            <a:ext cx="3860800"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a:solidFill>
                  <a:prstClr val="black">
                    <a:tint val="75000"/>
                  </a:prstClr>
                </a:solidFill>
              </a:rPr>
              <a:t>www.interra.com.tr</a:t>
            </a:r>
            <a:endParaRPr lang="tr-TR" dirty="0">
              <a:solidFill>
                <a:prstClr val="black">
                  <a:tint val="75000"/>
                </a:prstClr>
              </a:solidFill>
            </a:endParaRPr>
          </a:p>
        </p:txBody>
      </p:sp>
      <p:pic>
        <p:nvPicPr>
          <p:cNvPr id="5" name="Picture 4">
            <a:extLst>
              <a:ext uri="{FF2B5EF4-FFF2-40B4-BE49-F238E27FC236}">
                <a16:creationId xmlns:a16="http://schemas.microsoft.com/office/drawing/2014/main" id="{504A82B9-C195-4D20-A253-86F307B29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817" t="8879" r="13429" b="5954"/>
          <a:stretch/>
        </p:blipFill>
        <p:spPr>
          <a:xfrm>
            <a:off x="522308" y="1019726"/>
            <a:ext cx="3067916" cy="3715905"/>
          </a:xfrm>
          <a:prstGeom prst="rect">
            <a:avLst/>
          </a:prstGeom>
        </p:spPr>
      </p:pic>
      <p:pic>
        <p:nvPicPr>
          <p:cNvPr id="12" name="Picture 11" descr="A close up of a device&#10;&#10;Description automatically generated">
            <a:extLst>
              <a:ext uri="{FF2B5EF4-FFF2-40B4-BE49-F238E27FC236}">
                <a16:creationId xmlns:a16="http://schemas.microsoft.com/office/drawing/2014/main" id="{20A06942-80D2-47AB-9AF1-2160BBB6E53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665" t="20830" r="24874" b="19433"/>
          <a:stretch/>
        </p:blipFill>
        <p:spPr>
          <a:xfrm>
            <a:off x="3607521" y="3620574"/>
            <a:ext cx="2488478" cy="2758367"/>
          </a:xfrm>
          <a:prstGeom prst="rect">
            <a:avLst/>
          </a:prstGeom>
        </p:spPr>
      </p:pic>
    </p:spTree>
    <p:extLst>
      <p:ext uri="{BB962C8B-B14F-4D97-AF65-F5344CB8AC3E}">
        <p14:creationId xmlns:p14="http://schemas.microsoft.com/office/powerpoint/2010/main" val="130522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 6"/>
          <p:cNvGrpSpPr/>
          <p:nvPr/>
        </p:nvGrpSpPr>
        <p:grpSpPr>
          <a:xfrm>
            <a:off x="0" y="1"/>
            <a:ext cx="12191999" cy="722816"/>
            <a:chOff x="0" y="1"/>
            <a:chExt cx="12191999" cy="722816"/>
          </a:xfrm>
        </p:grpSpPr>
        <p:sp>
          <p:nvSpPr>
            <p:cNvPr id="6" name="Dikdörtgen 5"/>
            <p:cNvSpPr/>
            <p:nvPr/>
          </p:nvSpPr>
          <p:spPr>
            <a:xfrm>
              <a:off x="0" y="1"/>
              <a:ext cx="12191999" cy="722816"/>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Helvetica" panose="020B0604020202020204" pitchFamily="34" charset="0"/>
                <a:cs typeface="Helvetica" panose="020B0604020202020204" pitchFamily="34" charset="0"/>
              </a:endParaRP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04" y="196947"/>
              <a:ext cx="2044511" cy="341203"/>
            </a:xfrm>
            <a:prstGeom prst="rect">
              <a:avLst/>
            </a:prstGeom>
          </p:spPr>
        </p:pic>
      </p:grpSp>
      <p:sp>
        <p:nvSpPr>
          <p:cNvPr id="8" name="Dikdörtgen 7"/>
          <p:cNvSpPr/>
          <p:nvPr/>
        </p:nvSpPr>
        <p:spPr>
          <a:xfrm>
            <a:off x="2204824" y="261152"/>
            <a:ext cx="2736647" cy="369332"/>
          </a:xfrm>
          <a:prstGeom prst="rect">
            <a:avLst/>
          </a:prstGeom>
        </p:spPr>
        <p:txBody>
          <a:bodyPr wrap="none">
            <a:spAutoFit/>
          </a:bodyPr>
          <a:lstStyle/>
          <a:p>
            <a:r>
              <a:rPr lang="tr-TR" i="1" dirty="0">
                <a:solidFill>
                  <a:schemeClr val="bg1"/>
                </a:solidFill>
                <a:latin typeface="Helvetica" panose="020B0604020202020204" pitchFamily="34" charset="0"/>
                <a:cs typeface="Helvetica" panose="020B0604020202020204" pitchFamily="34" charset="0"/>
              </a:rPr>
              <a:t>Developer of uniqueness</a:t>
            </a:r>
          </a:p>
        </p:txBody>
      </p:sp>
      <p:sp>
        <p:nvSpPr>
          <p:cNvPr id="2" name="Rectangle 1">
            <a:extLst>
              <a:ext uri="{FF2B5EF4-FFF2-40B4-BE49-F238E27FC236}">
                <a16:creationId xmlns:a16="http://schemas.microsoft.com/office/drawing/2014/main" id="{31F205B1-C831-4E07-8A25-761C40C849FA}"/>
              </a:ext>
            </a:extLst>
          </p:cNvPr>
          <p:cNvSpPr/>
          <p:nvPr/>
        </p:nvSpPr>
        <p:spPr>
          <a:xfrm>
            <a:off x="6797422" y="1759541"/>
            <a:ext cx="4551895" cy="4247317"/>
          </a:xfrm>
          <a:prstGeom prst="rect">
            <a:avLst/>
          </a:prstGeom>
        </p:spPr>
        <p:txBody>
          <a:bodyPr wrap="square">
            <a:spAutoFit/>
          </a:bodyPr>
          <a:lstStyle/>
          <a:p>
            <a:pPr marL="285750" indent="-285750">
              <a:lnSpc>
                <a:spcPct val="150000"/>
              </a:lnSpc>
              <a:buFont typeface="Arial" panose="020B0604020202020204" pitchFamily="34" charset="0"/>
              <a:buChar char="•"/>
            </a:pPr>
            <a:r>
              <a:rPr lang="en-US" dirty="0">
                <a:sym typeface="Helvetica"/>
              </a:rPr>
              <a:t>Integrated temperature, humidity and brightness sensors automatically control the fields.</a:t>
            </a:r>
            <a:endParaRPr lang="tr-TR" dirty="0">
              <a:sym typeface="Helvetica"/>
            </a:endParaRPr>
          </a:p>
          <a:p>
            <a:pPr marL="285750" indent="-285750">
              <a:lnSpc>
                <a:spcPct val="150000"/>
              </a:lnSpc>
              <a:buFont typeface="Arial" panose="020B0604020202020204" pitchFamily="34" charset="0"/>
              <a:buChar char="•"/>
            </a:pPr>
            <a:r>
              <a:rPr lang="en-US" dirty="0">
                <a:sym typeface="Helvetica"/>
              </a:rPr>
              <a:t>The energy consumed by the KNX BUS line consumes very little energy.</a:t>
            </a:r>
            <a:endParaRPr lang="tr-TR" dirty="0">
              <a:sym typeface="Helvetica"/>
            </a:endParaRPr>
          </a:p>
          <a:p>
            <a:pPr marL="285750" indent="-285750">
              <a:lnSpc>
                <a:spcPct val="150000"/>
              </a:lnSpc>
              <a:buFont typeface="Wingdings" panose="05000000000000000000" pitchFamily="2" charset="2"/>
              <a:buChar char="Ø"/>
            </a:pPr>
            <a:r>
              <a:rPr lang="tr-TR" dirty="0">
                <a:sym typeface="Helvetica"/>
              </a:rPr>
              <a:t>Oda Kontrolleri</a:t>
            </a:r>
          </a:p>
          <a:p>
            <a:pPr marL="285750" indent="-285750">
              <a:lnSpc>
                <a:spcPct val="150000"/>
              </a:lnSpc>
              <a:buFont typeface="Wingdings" panose="05000000000000000000" pitchFamily="2" charset="2"/>
              <a:buChar char="Ø"/>
            </a:pPr>
            <a:r>
              <a:rPr lang="tr-TR" dirty="0">
                <a:sym typeface="Helvetica"/>
              </a:rPr>
              <a:t>Aydınlatma</a:t>
            </a:r>
          </a:p>
          <a:p>
            <a:pPr marL="285750" indent="-285750">
              <a:lnSpc>
                <a:spcPct val="150000"/>
              </a:lnSpc>
              <a:buFont typeface="Wingdings" panose="05000000000000000000" pitchFamily="2" charset="2"/>
              <a:buChar char="Ø"/>
            </a:pPr>
            <a:r>
              <a:rPr lang="tr-TR" dirty="0">
                <a:sym typeface="Helvetica"/>
              </a:rPr>
              <a:t>Panjur</a:t>
            </a:r>
          </a:p>
          <a:p>
            <a:pPr marL="285750" indent="-285750">
              <a:lnSpc>
                <a:spcPct val="150000"/>
              </a:lnSpc>
              <a:buFont typeface="Wingdings" panose="05000000000000000000" pitchFamily="2" charset="2"/>
              <a:buChar char="Ø"/>
            </a:pPr>
            <a:r>
              <a:rPr lang="tr-TR" dirty="0">
                <a:sym typeface="Helvetica"/>
              </a:rPr>
              <a:t>HVAC</a:t>
            </a:r>
          </a:p>
          <a:p>
            <a:pPr marL="285750" indent="-285750">
              <a:lnSpc>
                <a:spcPct val="150000"/>
              </a:lnSpc>
              <a:buFont typeface="Wingdings" panose="05000000000000000000" pitchFamily="2" charset="2"/>
              <a:buChar char="Ø"/>
            </a:pPr>
            <a:r>
              <a:rPr lang="tr-TR" dirty="0">
                <a:sym typeface="Helvetica"/>
              </a:rPr>
              <a:t>Termostat</a:t>
            </a:r>
          </a:p>
        </p:txBody>
      </p:sp>
      <p:sp>
        <p:nvSpPr>
          <p:cNvPr id="13" name="Rectangle 12">
            <a:extLst>
              <a:ext uri="{FF2B5EF4-FFF2-40B4-BE49-F238E27FC236}">
                <a16:creationId xmlns:a16="http://schemas.microsoft.com/office/drawing/2014/main" id="{86ABD58D-053B-4196-92F5-339D2A32B946}"/>
              </a:ext>
            </a:extLst>
          </p:cNvPr>
          <p:cNvSpPr/>
          <p:nvPr/>
        </p:nvSpPr>
        <p:spPr>
          <a:xfrm>
            <a:off x="6878104" y="1311129"/>
            <a:ext cx="3860800" cy="3565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tr-TR" dirty="0">
                <a:ln w="0"/>
                <a:effectLst>
                  <a:outerShdw blurRad="38100" dist="19050" dir="2700000" algn="tl" rotWithShape="0">
                    <a:schemeClr val="dk1">
                      <a:alpha val="40000"/>
                    </a:schemeClr>
                  </a:outerShdw>
                </a:effectLst>
              </a:rPr>
              <a:t>                    INTERRA ISWITCH </a:t>
            </a:r>
          </a:p>
        </p:txBody>
      </p:sp>
      <p:sp>
        <p:nvSpPr>
          <p:cNvPr id="16" name="Alt Bilgi Yer Tutucusu 2">
            <a:extLst>
              <a:ext uri="{FF2B5EF4-FFF2-40B4-BE49-F238E27FC236}">
                <a16:creationId xmlns:a16="http://schemas.microsoft.com/office/drawing/2014/main" id="{E1F896E2-0A1A-4DDC-8B55-38DB876A9BA5}"/>
              </a:ext>
            </a:extLst>
          </p:cNvPr>
          <p:cNvSpPr txBox="1">
            <a:spLocks/>
          </p:cNvSpPr>
          <p:nvPr/>
        </p:nvSpPr>
        <p:spPr>
          <a:xfrm>
            <a:off x="4001247" y="6471274"/>
            <a:ext cx="3860800"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a:solidFill>
                  <a:prstClr val="black">
                    <a:tint val="75000"/>
                  </a:prstClr>
                </a:solidFill>
              </a:rPr>
              <a:t>www.interra.com.tr</a:t>
            </a:r>
            <a:endParaRPr lang="tr-TR" dirty="0">
              <a:solidFill>
                <a:prstClr val="black">
                  <a:tint val="75000"/>
                </a:prstClr>
              </a:solidFill>
            </a:endParaRPr>
          </a:p>
        </p:txBody>
      </p:sp>
      <p:pic>
        <p:nvPicPr>
          <p:cNvPr id="5" name="Picture 4" descr="A picture containing crossword puzzle, text&#10;&#10;Description automatically generated">
            <a:extLst>
              <a:ext uri="{FF2B5EF4-FFF2-40B4-BE49-F238E27FC236}">
                <a16:creationId xmlns:a16="http://schemas.microsoft.com/office/drawing/2014/main" id="{5FC849C1-4DA4-41E0-B69B-E8440D8757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097" y="1759541"/>
            <a:ext cx="6097445" cy="4149116"/>
          </a:xfrm>
          <a:prstGeom prst="rect">
            <a:avLst/>
          </a:prstGeom>
        </p:spPr>
      </p:pic>
    </p:spTree>
    <p:extLst>
      <p:ext uri="{BB962C8B-B14F-4D97-AF65-F5344CB8AC3E}">
        <p14:creationId xmlns:p14="http://schemas.microsoft.com/office/powerpoint/2010/main" val="33586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 6"/>
          <p:cNvGrpSpPr/>
          <p:nvPr/>
        </p:nvGrpSpPr>
        <p:grpSpPr>
          <a:xfrm>
            <a:off x="0" y="1"/>
            <a:ext cx="12191999" cy="722816"/>
            <a:chOff x="0" y="1"/>
            <a:chExt cx="12191999" cy="722816"/>
          </a:xfrm>
        </p:grpSpPr>
        <p:sp>
          <p:nvSpPr>
            <p:cNvPr id="6" name="Dikdörtgen 5"/>
            <p:cNvSpPr/>
            <p:nvPr/>
          </p:nvSpPr>
          <p:spPr>
            <a:xfrm>
              <a:off x="0" y="1"/>
              <a:ext cx="12191999" cy="722816"/>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Helvetica" panose="020B0604020202020204" pitchFamily="34" charset="0"/>
                <a:cs typeface="Helvetica" panose="020B0604020202020204" pitchFamily="34" charset="0"/>
              </a:endParaRP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04" y="196947"/>
              <a:ext cx="2044511" cy="341203"/>
            </a:xfrm>
            <a:prstGeom prst="rect">
              <a:avLst/>
            </a:prstGeom>
          </p:spPr>
        </p:pic>
      </p:grpSp>
      <p:sp>
        <p:nvSpPr>
          <p:cNvPr id="8" name="Dikdörtgen 7"/>
          <p:cNvSpPr/>
          <p:nvPr/>
        </p:nvSpPr>
        <p:spPr>
          <a:xfrm>
            <a:off x="2204824" y="261152"/>
            <a:ext cx="2736647" cy="369332"/>
          </a:xfrm>
          <a:prstGeom prst="rect">
            <a:avLst/>
          </a:prstGeom>
        </p:spPr>
        <p:txBody>
          <a:bodyPr wrap="none">
            <a:spAutoFit/>
          </a:bodyPr>
          <a:lstStyle/>
          <a:p>
            <a:r>
              <a:rPr lang="tr-TR" i="1" dirty="0">
                <a:solidFill>
                  <a:schemeClr val="bg1"/>
                </a:solidFill>
                <a:latin typeface="Helvetica" panose="020B0604020202020204" pitchFamily="34" charset="0"/>
                <a:cs typeface="Helvetica" panose="020B0604020202020204" pitchFamily="34" charset="0"/>
              </a:rPr>
              <a:t>Developer of uniqueness</a:t>
            </a:r>
          </a:p>
        </p:txBody>
      </p:sp>
      <p:sp>
        <p:nvSpPr>
          <p:cNvPr id="2" name="Rectangle 1">
            <a:extLst>
              <a:ext uri="{FF2B5EF4-FFF2-40B4-BE49-F238E27FC236}">
                <a16:creationId xmlns:a16="http://schemas.microsoft.com/office/drawing/2014/main" id="{31F205B1-C831-4E07-8A25-761C40C849FA}"/>
              </a:ext>
            </a:extLst>
          </p:cNvPr>
          <p:cNvSpPr/>
          <p:nvPr/>
        </p:nvSpPr>
        <p:spPr>
          <a:xfrm>
            <a:off x="6778171" y="2054849"/>
            <a:ext cx="4551895" cy="3693319"/>
          </a:xfrm>
          <a:prstGeom prst="rect">
            <a:avLst/>
          </a:prstGeom>
        </p:spPr>
        <p:txBody>
          <a:bodyPr wrap="square">
            <a:spAutoFit/>
          </a:bodyPr>
          <a:lstStyle/>
          <a:p>
            <a:r>
              <a:rPr lang="en-US" dirty="0"/>
              <a:t>KNX power supplies generate voltage for the KNX system. (SELF) The KNX line is separated from the power supply by means of an insulated coil. The voltage output is protected against short circuit and overload. Indicates the device output status with two-color LED. It has an external 30VDC output.</a:t>
            </a:r>
            <a:r>
              <a:rPr lang="tr-TR" dirty="0"/>
              <a:t> </a:t>
            </a:r>
          </a:p>
          <a:p>
            <a:r>
              <a:rPr lang="tr-TR" dirty="0"/>
              <a:t> </a:t>
            </a:r>
          </a:p>
          <a:p>
            <a:pPr marL="285750" indent="-285750">
              <a:buFont typeface="Wingdings" panose="05000000000000000000" pitchFamily="2" charset="2"/>
              <a:buChar char="Ø"/>
            </a:pPr>
            <a:r>
              <a:rPr lang="en-US" dirty="0"/>
              <a:t>Power Supply, 160 </a:t>
            </a:r>
            <a:r>
              <a:rPr lang="tr-TR" dirty="0" err="1"/>
              <a:t>mA</a:t>
            </a:r>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Power Supply, 320 mA</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Power Supply, 640 mA</a:t>
            </a:r>
            <a:endParaRPr lang="tr-TR" dirty="0"/>
          </a:p>
        </p:txBody>
      </p:sp>
      <p:sp>
        <p:nvSpPr>
          <p:cNvPr id="13" name="Rectangle 12">
            <a:extLst>
              <a:ext uri="{FF2B5EF4-FFF2-40B4-BE49-F238E27FC236}">
                <a16:creationId xmlns:a16="http://schemas.microsoft.com/office/drawing/2014/main" id="{86ABD58D-053B-4196-92F5-339D2A32B946}"/>
              </a:ext>
            </a:extLst>
          </p:cNvPr>
          <p:cNvSpPr/>
          <p:nvPr/>
        </p:nvSpPr>
        <p:spPr>
          <a:xfrm>
            <a:off x="6878104" y="1311129"/>
            <a:ext cx="3860800" cy="3565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tr-TR" dirty="0">
                <a:ln w="0"/>
                <a:effectLst>
                  <a:outerShdw blurRad="38100" dist="19050" dir="2700000" algn="tl" rotWithShape="0">
                    <a:schemeClr val="dk1">
                      <a:alpha val="40000"/>
                    </a:schemeClr>
                  </a:outerShdw>
                </a:effectLst>
              </a:rPr>
              <a:t>                  KNX POWER SUPPLY</a:t>
            </a:r>
          </a:p>
        </p:txBody>
      </p:sp>
      <p:sp>
        <p:nvSpPr>
          <p:cNvPr id="16" name="Alt Bilgi Yer Tutucusu 2">
            <a:extLst>
              <a:ext uri="{FF2B5EF4-FFF2-40B4-BE49-F238E27FC236}">
                <a16:creationId xmlns:a16="http://schemas.microsoft.com/office/drawing/2014/main" id="{E1F896E2-0A1A-4DDC-8B55-38DB876A9BA5}"/>
              </a:ext>
            </a:extLst>
          </p:cNvPr>
          <p:cNvSpPr txBox="1">
            <a:spLocks/>
          </p:cNvSpPr>
          <p:nvPr/>
        </p:nvSpPr>
        <p:spPr>
          <a:xfrm>
            <a:off x="4001247" y="6471274"/>
            <a:ext cx="3860800"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a:solidFill>
                  <a:prstClr val="black">
                    <a:tint val="75000"/>
                  </a:prstClr>
                </a:solidFill>
              </a:rPr>
              <a:t>www.interra.com.tr</a:t>
            </a:r>
            <a:endParaRPr lang="tr-TR" dirty="0">
              <a:solidFill>
                <a:prstClr val="black">
                  <a:tint val="75000"/>
                </a:prstClr>
              </a:solidFill>
            </a:endParaRPr>
          </a:p>
        </p:txBody>
      </p:sp>
      <p:pic>
        <p:nvPicPr>
          <p:cNvPr id="5" name="Picture 4" descr="A close up of a device&#10;&#10;Description automatically generated">
            <a:extLst>
              <a:ext uri="{FF2B5EF4-FFF2-40B4-BE49-F238E27FC236}">
                <a16:creationId xmlns:a16="http://schemas.microsoft.com/office/drawing/2014/main" id="{BB0EF97A-6C66-4C96-B2D8-6382FFA4485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792" t="12003" r="22971" b="21617"/>
          <a:stretch/>
        </p:blipFill>
        <p:spPr>
          <a:xfrm>
            <a:off x="1453096" y="1852971"/>
            <a:ext cx="2733893" cy="3488149"/>
          </a:xfrm>
          <a:prstGeom prst="rect">
            <a:avLst/>
          </a:prstGeom>
        </p:spPr>
      </p:pic>
    </p:spTree>
    <p:extLst>
      <p:ext uri="{BB962C8B-B14F-4D97-AF65-F5344CB8AC3E}">
        <p14:creationId xmlns:p14="http://schemas.microsoft.com/office/powerpoint/2010/main" val="352005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 6"/>
          <p:cNvGrpSpPr/>
          <p:nvPr/>
        </p:nvGrpSpPr>
        <p:grpSpPr>
          <a:xfrm>
            <a:off x="0" y="1"/>
            <a:ext cx="12191999" cy="722816"/>
            <a:chOff x="0" y="1"/>
            <a:chExt cx="12191999" cy="722816"/>
          </a:xfrm>
        </p:grpSpPr>
        <p:sp>
          <p:nvSpPr>
            <p:cNvPr id="6" name="Dikdörtgen 5"/>
            <p:cNvSpPr/>
            <p:nvPr/>
          </p:nvSpPr>
          <p:spPr>
            <a:xfrm>
              <a:off x="0" y="1"/>
              <a:ext cx="12191999" cy="722816"/>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Helvetica" panose="020B0604020202020204" pitchFamily="34" charset="0"/>
                <a:cs typeface="Helvetica" panose="020B0604020202020204" pitchFamily="34" charset="0"/>
              </a:endParaRP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04" y="196947"/>
              <a:ext cx="2044511" cy="341203"/>
            </a:xfrm>
            <a:prstGeom prst="rect">
              <a:avLst/>
            </a:prstGeom>
          </p:spPr>
        </p:pic>
      </p:grpSp>
      <p:sp>
        <p:nvSpPr>
          <p:cNvPr id="8" name="Dikdörtgen 7"/>
          <p:cNvSpPr/>
          <p:nvPr/>
        </p:nvSpPr>
        <p:spPr>
          <a:xfrm>
            <a:off x="2204824" y="261152"/>
            <a:ext cx="2736647" cy="369332"/>
          </a:xfrm>
          <a:prstGeom prst="rect">
            <a:avLst/>
          </a:prstGeom>
        </p:spPr>
        <p:txBody>
          <a:bodyPr wrap="none">
            <a:spAutoFit/>
          </a:bodyPr>
          <a:lstStyle/>
          <a:p>
            <a:r>
              <a:rPr lang="tr-TR" i="1" dirty="0">
                <a:solidFill>
                  <a:schemeClr val="bg1"/>
                </a:solidFill>
                <a:latin typeface="Helvetica" panose="020B0604020202020204" pitchFamily="34" charset="0"/>
                <a:cs typeface="Helvetica" panose="020B0604020202020204" pitchFamily="34" charset="0"/>
              </a:rPr>
              <a:t>Developer of uniqueness</a:t>
            </a:r>
          </a:p>
        </p:txBody>
      </p:sp>
      <p:sp>
        <p:nvSpPr>
          <p:cNvPr id="2" name="Rectangle 1">
            <a:extLst>
              <a:ext uri="{FF2B5EF4-FFF2-40B4-BE49-F238E27FC236}">
                <a16:creationId xmlns:a16="http://schemas.microsoft.com/office/drawing/2014/main" id="{31F205B1-C831-4E07-8A25-761C40C849FA}"/>
              </a:ext>
            </a:extLst>
          </p:cNvPr>
          <p:cNvSpPr/>
          <p:nvPr/>
        </p:nvSpPr>
        <p:spPr>
          <a:xfrm>
            <a:off x="6797422" y="1759541"/>
            <a:ext cx="4651239" cy="3693319"/>
          </a:xfrm>
          <a:prstGeom prst="rect">
            <a:avLst/>
          </a:prstGeom>
        </p:spPr>
        <p:txBody>
          <a:bodyPr wrap="square">
            <a:spAutoFit/>
          </a:bodyPr>
          <a:lstStyle/>
          <a:p>
            <a:r>
              <a:rPr lang="en-US" dirty="0"/>
              <a:t>You can do all the controls with a single</a:t>
            </a:r>
            <a:r>
              <a:rPr lang="tr-TR" dirty="0"/>
              <a:t> </a:t>
            </a:r>
            <a:r>
              <a:rPr lang="en-US" dirty="0"/>
              <a:t>combo;</a:t>
            </a:r>
          </a:p>
          <a:p>
            <a:pPr marL="285750" indent="-285750">
              <a:buFont typeface="Wingdings" panose="05000000000000000000" pitchFamily="2" charset="2"/>
              <a:buChar char="Ø"/>
            </a:pPr>
            <a:endParaRPr lang="tr-TR" dirty="0"/>
          </a:p>
          <a:p>
            <a:pPr marL="285750" indent="-285750">
              <a:buFont typeface="Wingdings" panose="05000000000000000000" pitchFamily="2" charset="2"/>
              <a:buChar char="Ø"/>
            </a:pPr>
            <a:r>
              <a:rPr lang="tr-TR" dirty="0" err="1"/>
              <a:t>Lighting</a:t>
            </a:r>
            <a:endParaRPr lang="tr-TR" dirty="0"/>
          </a:p>
          <a:p>
            <a:pPr marL="285750" indent="-285750">
              <a:buFont typeface="Wingdings" panose="05000000000000000000" pitchFamily="2" charset="2"/>
              <a:buChar char="Ø"/>
            </a:pPr>
            <a:endParaRPr lang="tr-TR" dirty="0"/>
          </a:p>
          <a:p>
            <a:pPr marL="285750" indent="-285750">
              <a:buFont typeface="Wingdings" panose="05000000000000000000" pitchFamily="2" charset="2"/>
              <a:buChar char="Ø"/>
            </a:pPr>
            <a:r>
              <a:rPr lang="tr-TR" dirty="0" err="1"/>
              <a:t>Shutter</a:t>
            </a:r>
            <a:r>
              <a:rPr lang="tr-TR" dirty="0"/>
              <a:t> </a:t>
            </a:r>
            <a:r>
              <a:rPr lang="tr-TR" dirty="0" err="1"/>
              <a:t>Blinds</a:t>
            </a:r>
            <a:endParaRPr lang="tr-TR" dirty="0"/>
          </a:p>
          <a:p>
            <a:pPr marL="285750" indent="-285750">
              <a:buFont typeface="Wingdings" panose="05000000000000000000" pitchFamily="2" charset="2"/>
              <a:buChar char="Ø"/>
            </a:pPr>
            <a:endParaRPr lang="tr-TR" dirty="0"/>
          </a:p>
          <a:p>
            <a:pPr marL="285750" indent="-285750">
              <a:buFont typeface="Wingdings" panose="05000000000000000000" pitchFamily="2" charset="2"/>
              <a:buChar char="Ø"/>
            </a:pPr>
            <a:r>
              <a:rPr lang="tr-TR" dirty="0"/>
              <a:t>FCU</a:t>
            </a:r>
          </a:p>
          <a:p>
            <a:pPr marL="285750" indent="-285750">
              <a:lnSpc>
                <a:spcPct val="150000"/>
              </a:lnSpc>
              <a:buFont typeface="Arial" panose="020B0604020202020204" pitchFamily="34" charset="0"/>
              <a:buChar char="•"/>
            </a:pPr>
            <a:endParaRPr lang="tr-TR" dirty="0">
              <a:sym typeface="Helvetica"/>
            </a:endParaRPr>
          </a:p>
          <a:p>
            <a:pPr marL="285750" indent="-285750">
              <a:lnSpc>
                <a:spcPct val="150000"/>
              </a:lnSpc>
              <a:buFont typeface="Arial" panose="020B0604020202020204" pitchFamily="34" charset="0"/>
              <a:buChar char="•"/>
            </a:pPr>
            <a:r>
              <a:rPr lang="en-US" dirty="0"/>
              <a:t>6 different sizes between 4 and 24 channels 4,8,12,16,20,24 channel combo</a:t>
            </a:r>
            <a:r>
              <a:rPr lang="tr-TR" dirty="0"/>
              <a:t>s</a:t>
            </a:r>
            <a:r>
              <a:rPr lang="en-US" dirty="0"/>
              <a:t> provides you project efficiency.</a:t>
            </a:r>
            <a:endParaRPr lang="tr-TR" dirty="0">
              <a:sym typeface="Helvetica"/>
            </a:endParaRPr>
          </a:p>
        </p:txBody>
      </p:sp>
      <p:sp>
        <p:nvSpPr>
          <p:cNvPr id="13" name="Rectangle 12">
            <a:extLst>
              <a:ext uri="{FF2B5EF4-FFF2-40B4-BE49-F238E27FC236}">
                <a16:creationId xmlns:a16="http://schemas.microsoft.com/office/drawing/2014/main" id="{86ABD58D-053B-4196-92F5-339D2A32B946}"/>
              </a:ext>
            </a:extLst>
          </p:cNvPr>
          <p:cNvSpPr/>
          <p:nvPr/>
        </p:nvSpPr>
        <p:spPr>
          <a:xfrm>
            <a:off x="6878104" y="1311129"/>
            <a:ext cx="3860800" cy="3565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tr-TR" dirty="0">
                <a:ln w="0"/>
                <a:effectLst>
                  <a:outerShdw blurRad="38100" dist="19050" dir="2700000" algn="tl" rotWithShape="0">
                    <a:schemeClr val="dk1">
                      <a:alpha val="40000"/>
                    </a:schemeClr>
                  </a:outerShdw>
                </a:effectLst>
              </a:rPr>
              <a:t>                 INTERRA KNX COMBO </a:t>
            </a:r>
          </a:p>
        </p:txBody>
      </p:sp>
      <p:sp>
        <p:nvSpPr>
          <p:cNvPr id="16" name="Alt Bilgi Yer Tutucusu 2">
            <a:extLst>
              <a:ext uri="{FF2B5EF4-FFF2-40B4-BE49-F238E27FC236}">
                <a16:creationId xmlns:a16="http://schemas.microsoft.com/office/drawing/2014/main" id="{E1F896E2-0A1A-4DDC-8B55-38DB876A9BA5}"/>
              </a:ext>
            </a:extLst>
          </p:cNvPr>
          <p:cNvSpPr txBox="1">
            <a:spLocks/>
          </p:cNvSpPr>
          <p:nvPr/>
        </p:nvSpPr>
        <p:spPr>
          <a:xfrm>
            <a:off x="4001247" y="6471274"/>
            <a:ext cx="3860800"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a:solidFill>
                  <a:prstClr val="black">
                    <a:tint val="75000"/>
                  </a:prstClr>
                </a:solidFill>
              </a:rPr>
              <a:t>www.interra.com.tr</a:t>
            </a:r>
            <a:endParaRPr lang="tr-TR" dirty="0">
              <a:solidFill>
                <a:prstClr val="black">
                  <a:tint val="75000"/>
                </a:prstClr>
              </a:solidFill>
            </a:endParaRPr>
          </a:p>
        </p:txBody>
      </p:sp>
      <p:pic>
        <p:nvPicPr>
          <p:cNvPr id="9" name="Picture 8" descr="A close up of electronics&#10;&#10;Description automatically generated">
            <a:extLst>
              <a:ext uri="{FF2B5EF4-FFF2-40B4-BE49-F238E27FC236}">
                <a16:creationId xmlns:a16="http://schemas.microsoft.com/office/drawing/2014/main" id="{C3F843ED-69FD-412E-A87B-1E6DD09DE3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416" t="17127" r="18056" b="15509"/>
          <a:stretch/>
        </p:blipFill>
        <p:spPr>
          <a:xfrm>
            <a:off x="947738" y="1412963"/>
            <a:ext cx="1365979" cy="1244083"/>
          </a:xfrm>
          <a:prstGeom prst="rect">
            <a:avLst/>
          </a:prstGeom>
        </p:spPr>
      </p:pic>
      <p:pic>
        <p:nvPicPr>
          <p:cNvPr id="11" name="Picture 10" descr="A close up of a device&#10;&#10;Description automatically generated">
            <a:extLst>
              <a:ext uri="{FF2B5EF4-FFF2-40B4-BE49-F238E27FC236}">
                <a16:creationId xmlns:a16="http://schemas.microsoft.com/office/drawing/2014/main" id="{6D5DAC8A-A54B-4495-86C6-D7800EE1577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288" t="18939" r="20629" b="22760"/>
          <a:stretch/>
        </p:blipFill>
        <p:spPr>
          <a:xfrm>
            <a:off x="4068002" y="1465447"/>
            <a:ext cx="1339913" cy="1162679"/>
          </a:xfrm>
          <a:prstGeom prst="rect">
            <a:avLst/>
          </a:prstGeom>
        </p:spPr>
      </p:pic>
      <p:pic>
        <p:nvPicPr>
          <p:cNvPr id="14" name="Picture 13" descr="A close up of a device&#10;&#10;Description automatically generated">
            <a:extLst>
              <a:ext uri="{FF2B5EF4-FFF2-40B4-BE49-F238E27FC236}">
                <a16:creationId xmlns:a16="http://schemas.microsoft.com/office/drawing/2014/main" id="{483956B9-1135-4A6B-AAC8-FED25E1F65A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537" t="13412" r="17143" b="22386"/>
          <a:stretch/>
        </p:blipFill>
        <p:spPr>
          <a:xfrm>
            <a:off x="706236" y="3131228"/>
            <a:ext cx="1902210" cy="1086332"/>
          </a:xfrm>
          <a:prstGeom prst="rect">
            <a:avLst/>
          </a:prstGeom>
        </p:spPr>
      </p:pic>
      <p:pic>
        <p:nvPicPr>
          <p:cNvPr id="17" name="Picture 16" descr="A close up of a device&#10;&#10;Description automatically generated">
            <a:extLst>
              <a:ext uri="{FF2B5EF4-FFF2-40B4-BE49-F238E27FC236}">
                <a16:creationId xmlns:a16="http://schemas.microsoft.com/office/drawing/2014/main" id="{9695D0FD-7412-4E9A-AD6C-4D2E59D15A2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043" t="11025" r="17164" b="20359"/>
          <a:stretch/>
        </p:blipFill>
        <p:spPr>
          <a:xfrm>
            <a:off x="3772343" y="3146895"/>
            <a:ext cx="1892394" cy="1049183"/>
          </a:xfrm>
          <a:prstGeom prst="rect">
            <a:avLst/>
          </a:prstGeom>
        </p:spPr>
      </p:pic>
      <p:pic>
        <p:nvPicPr>
          <p:cNvPr id="19" name="Picture 18" descr="A close up of a device&#10;&#10;Description automatically generated">
            <a:extLst>
              <a:ext uri="{FF2B5EF4-FFF2-40B4-BE49-F238E27FC236}">
                <a16:creationId xmlns:a16="http://schemas.microsoft.com/office/drawing/2014/main" id="{11438D14-772A-48D2-94B2-7DEC270913F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203" t="20210" r="5989" b="23228"/>
          <a:stretch/>
        </p:blipFill>
        <p:spPr>
          <a:xfrm>
            <a:off x="352352" y="5068970"/>
            <a:ext cx="2515976" cy="952844"/>
          </a:xfrm>
          <a:prstGeom prst="rect">
            <a:avLst/>
          </a:prstGeom>
        </p:spPr>
      </p:pic>
      <p:pic>
        <p:nvPicPr>
          <p:cNvPr id="21" name="Picture 20">
            <a:extLst>
              <a:ext uri="{FF2B5EF4-FFF2-40B4-BE49-F238E27FC236}">
                <a16:creationId xmlns:a16="http://schemas.microsoft.com/office/drawing/2014/main" id="{3C6E871D-C674-47D2-8839-146A0BFDCEF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737" t="14752" r="6910" b="20329"/>
          <a:stretch/>
        </p:blipFill>
        <p:spPr>
          <a:xfrm>
            <a:off x="3354482" y="4970008"/>
            <a:ext cx="2741518" cy="1049184"/>
          </a:xfrm>
          <a:prstGeom prst="rect">
            <a:avLst/>
          </a:prstGeom>
        </p:spPr>
      </p:pic>
    </p:spTree>
    <p:extLst>
      <p:ext uri="{BB962C8B-B14F-4D97-AF65-F5344CB8AC3E}">
        <p14:creationId xmlns:p14="http://schemas.microsoft.com/office/powerpoint/2010/main" val="168312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 6"/>
          <p:cNvGrpSpPr/>
          <p:nvPr/>
        </p:nvGrpSpPr>
        <p:grpSpPr>
          <a:xfrm>
            <a:off x="0" y="1"/>
            <a:ext cx="12191999" cy="722816"/>
            <a:chOff x="0" y="1"/>
            <a:chExt cx="12191999" cy="722816"/>
          </a:xfrm>
        </p:grpSpPr>
        <p:sp>
          <p:nvSpPr>
            <p:cNvPr id="6" name="Dikdörtgen 5"/>
            <p:cNvSpPr/>
            <p:nvPr/>
          </p:nvSpPr>
          <p:spPr>
            <a:xfrm>
              <a:off x="0" y="1"/>
              <a:ext cx="12191999" cy="722816"/>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Helvetica" panose="020B0604020202020204" pitchFamily="34" charset="0"/>
                <a:cs typeface="Helvetica" panose="020B0604020202020204" pitchFamily="34" charset="0"/>
              </a:endParaRP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04" y="196947"/>
              <a:ext cx="2044511" cy="341203"/>
            </a:xfrm>
            <a:prstGeom prst="rect">
              <a:avLst/>
            </a:prstGeom>
          </p:spPr>
        </p:pic>
      </p:grpSp>
      <p:sp>
        <p:nvSpPr>
          <p:cNvPr id="8" name="Dikdörtgen 7"/>
          <p:cNvSpPr/>
          <p:nvPr/>
        </p:nvSpPr>
        <p:spPr>
          <a:xfrm>
            <a:off x="2204824" y="261152"/>
            <a:ext cx="2736647" cy="369332"/>
          </a:xfrm>
          <a:prstGeom prst="rect">
            <a:avLst/>
          </a:prstGeom>
        </p:spPr>
        <p:txBody>
          <a:bodyPr wrap="none">
            <a:spAutoFit/>
          </a:bodyPr>
          <a:lstStyle/>
          <a:p>
            <a:r>
              <a:rPr lang="tr-TR" i="1" dirty="0">
                <a:solidFill>
                  <a:schemeClr val="bg1"/>
                </a:solidFill>
                <a:latin typeface="Helvetica" panose="020B0604020202020204" pitchFamily="34" charset="0"/>
                <a:cs typeface="Helvetica" panose="020B0604020202020204" pitchFamily="34" charset="0"/>
              </a:rPr>
              <a:t>Developer of uniqueness</a:t>
            </a:r>
          </a:p>
        </p:txBody>
      </p:sp>
      <p:sp>
        <p:nvSpPr>
          <p:cNvPr id="3" name="Alt Bilgi Yer Tutucusu 2">
            <a:extLst>
              <a:ext uri="{FF2B5EF4-FFF2-40B4-BE49-F238E27FC236}">
                <a16:creationId xmlns:a16="http://schemas.microsoft.com/office/drawing/2014/main" id="{099517B1-7FD1-4B5A-8260-1C9393CE34D6}"/>
              </a:ext>
            </a:extLst>
          </p:cNvPr>
          <p:cNvSpPr>
            <a:spLocks noGrp="1"/>
          </p:cNvSpPr>
          <p:nvPr>
            <p:ph type="ftr" sz="quarter" idx="11"/>
          </p:nvPr>
        </p:nvSpPr>
        <p:spPr/>
        <p:txBody>
          <a:bodyPr/>
          <a:lstStyle/>
          <a:p>
            <a:r>
              <a:rPr lang="tr-TR">
                <a:solidFill>
                  <a:prstClr val="black">
                    <a:tint val="75000"/>
                  </a:prstClr>
                </a:solidFill>
              </a:rPr>
              <a:t>www.interra.com.tr</a:t>
            </a:r>
          </a:p>
        </p:txBody>
      </p:sp>
      <p:grpSp>
        <p:nvGrpSpPr>
          <p:cNvPr id="12" name="Grup 1">
            <a:extLst>
              <a:ext uri="{FF2B5EF4-FFF2-40B4-BE49-F238E27FC236}">
                <a16:creationId xmlns:a16="http://schemas.microsoft.com/office/drawing/2014/main" id="{6B0A67BA-6BBD-4FE4-86FC-5584BEFB03A5}"/>
              </a:ext>
            </a:extLst>
          </p:cNvPr>
          <p:cNvGrpSpPr/>
          <p:nvPr/>
        </p:nvGrpSpPr>
        <p:grpSpPr>
          <a:xfrm>
            <a:off x="622630" y="1718031"/>
            <a:ext cx="4318841" cy="3643105"/>
            <a:chOff x="521013" y="1551133"/>
            <a:chExt cx="4411829" cy="4239839"/>
          </a:xfrm>
        </p:grpSpPr>
        <p:pic>
          <p:nvPicPr>
            <p:cNvPr id="14" name="Picture 2" descr="8P3A7445">
              <a:extLst>
                <a:ext uri="{FF2B5EF4-FFF2-40B4-BE49-F238E27FC236}">
                  <a16:creationId xmlns:a16="http://schemas.microsoft.com/office/drawing/2014/main" id="{3B10F913-320A-4B05-AD67-7E63CEAB96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9608" t="6714" r="10001" b="8701"/>
            <a:stretch>
              <a:fillRect/>
            </a:stretch>
          </p:blipFill>
          <p:spPr bwMode="auto">
            <a:xfrm>
              <a:off x="521013" y="1551133"/>
              <a:ext cx="2031807" cy="15603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5" name="Picture 2" descr="微波传感器">
              <a:extLst>
                <a:ext uri="{FF2B5EF4-FFF2-40B4-BE49-F238E27FC236}">
                  <a16:creationId xmlns:a16="http://schemas.microsoft.com/office/drawing/2014/main" id="{914C169B-11AC-465E-A7AF-BE8F88EFDC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6667" t="4730" r="5502" b="6842"/>
            <a:stretch>
              <a:fillRect/>
            </a:stretch>
          </p:blipFill>
          <p:spPr bwMode="auto">
            <a:xfrm>
              <a:off x="3045467" y="3927376"/>
              <a:ext cx="1887375" cy="1863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6" name="Picture 2" descr="QQ图片20141219144008">
              <a:extLst>
                <a:ext uri="{FF2B5EF4-FFF2-40B4-BE49-F238E27FC236}">
                  <a16:creationId xmlns:a16="http://schemas.microsoft.com/office/drawing/2014/main" id="{47AA3F78-9B76-4EA3-A23D-8FDC9F0382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660" y="3521502"/>
              <a:ext cx="1625140" cy="22694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7" name="Picture 2" descr="QQ图片20170823101733">
              <a:extLst>
                <a:ext uri="{FF2B5EF4-FFF2-40B4-BE49-F238E27FC236}">
                  <a16:creationId xmlns:a16="http://schemas.microsoft.com/office/drawing/2014/main" id="{66E90E36-353D-4AB8-BEC9-47C68072A27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8876" t="7861" r="14294" b="8813"/>
            <a:stretch>
              <a:fillRect/>
            </a:stretch>
          </p:blipFill>
          <p:spPr bwMode="auto">
            <a:xfrm>
              <a:off x="3045466" y="1551133"/>
              <a:ext cx="1887375" cy="173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grpSp>
      <p:sp>
        <p:nvSpPr>
          <p:cNvPr id="2" name="Rectangle 1">
            <a:extLst>
              <a:ext uri="{FF2B5EF4-FFF2-40B4-BE49-F238E27FC236}">
                <a16:creationId xmlns:a16="http://schemas.microsoft.com/office/drawing/2014/main" id="{35473F8F-08A2-45E4-BF15-00DF95C65829}"/>
              </a:ext>
            </a:extLst>
          </p:cNvPr>
          <p:cNvSpPr/>
          <p:nvPr/>
        </p:nvSpPr>
        <p:spPr>
          <a:xfrm>
            <a:off x="1030977" y="1208910"/>
            <a:ext cx="3731011" cy="464871"/>
          </a:xfrm>
          <a:prstGeom prst="rect">
            <a:avLst/>
          </a:prstGeom>
        </p:spPr>
        <p:txBody>
          <a:bodyPr wrap="square">
            <a:spAutoFit/>
          </a:bodyPr>
          <a:lstStyle/>
          <a:p>
            <a:pPr marL="285750" indent="-285750">
              <a:lnSpc>
                <a:spcPct val="150000"/>
              </a:lnSpc>
              <a:buFont typeface="Arial" panose="020B0604020202020204" pitchFamily="34" charset="0"/>
              <a:buChar char="•"/>
            </a:pPr>
            <a:r>
              <a:rPr lang="tr-TR" dirty="0">
                <a:sym typeface="Helvetica"/>
              </a:rPr>
              <a:t>KNX Motion Sensor 24m / 8m</a:t>
            </a:r>
          </a:p>
        </p:txBody>
      </p:sp>
      <p:sp>
        <p:nvSpPr>
          <p:cNvPr id="19" name="Rectangle 18">
            <a:extLst>
              <a:ext uri="{FF2B5EF4-FFF2-40B4-BE49-F238E27FC236}">
                <a16:creationId xmlns:a16="http://schemas.microsoft.com/office/drawing/2014/main" id="{AD823B26-4B1C-4103-8F87-7886837E42A9}"/>
              </a:ext>
            </a:extLst>
          </p:cNvPr>
          <p:cNvSpPr/>
          <p:nvPr/>
        </p:nvSpPr>
        <p:spPr>
          <a:xfrm>
            <a:off x="6902838" y="1208910"/>
            <a:ext cx="4076766" cy="3565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tr-TR" dirty="0">
                <a:ln w="0"/>
                <a:effectLst>
                  <a:outerShdw blurRad="38100" dist="19050" dir="2700000" algn="tl" rotWithShape="0">
                    <a:schemeClr val="dk1">
                      <a:alpha val="40000"/>
                    </a:schemeClr>
                  </a:outerShdw>
                </a:effectLst>
              </a:rPr>
              <a:t>SENSORS</a:t>
            </a:r>
          </a:p>
        </p:txBody>
      </p:sp>
      <p:pic>
        <p:nvPicPr>
          <p:cNvPr id="9" name="Picture 8" descr="A picture containing wall, indoor, sitting, vessel&#10;&#10;Description automatically generated">
            <a:extLst>
              <a:ext uri="{FF2B5EF4-FFF2-40B4-BE49-F238E27FC236}">
                <a16:creationId xmlns:a16="http://schemas.microsoft.com/office/drawing/2014/main" id="{0689C683-1DB7-4A5F-9733-D4A590B378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15592" y="4099274"/>
            <a:ext cx="1677225" cy="2523724"/>
          </a:xfrm>
          <a:prstGeom prst="rect">
            <a:avLst/>
          </a:prstGeom>
        </p:spPr>
      </p:pic>
      <p:sp>
        <p:nvSpPr>
          <p:cNvPr id="5" name="Metin kutusu 4">
            <a:extLst>
              <a:ext uri="{FF2B5EF4-FFF2-40B4-BE49-F238E27FC236}">
                <a16:creationId xmlns:a16="http://schemas.microsoft.com/office/drawing/2014/main" id="{6AE3AFA2-0841-4BA1-B4A2-51913DE701D3}"/>
              </a:ext>
            </a:extLst>
          </p:cNvPr>
          <p:cNvSpPr txBox="1"/>
          <p:nvPr/>
        </p:nvSpPr>
        <p:spPr>
          <a:xfrm>
            <a:off x="6517107" y="1851117"/>
            <a:ext cx="4531112" cy="1338828"/>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dirty="0">
                <a:sym typeface="Helvetica"/>
              </a:rPr>
              <a:t>KNX sensors provide high energy efficiency</a:t>
            </a:r>
            <a:r>
              <a:rPr lang="tr-TR" dirty="0">
                <a:sym typeface="Helvetica"/>
              </a:rPr>
              <a:t>.</a:t>
            </a:r>
          </a:p>
          <a:p>
            <a:pPr marL="285750" indent="-285750">
              <a:lnSpc>
                <a:spcPct val="150000"/>
              </a:lnSpc>
              <a:buFont typeface="Arial" panose="020B0604020202020204" pitchFamily="34" charset="0"/>
              <a:buChar char="•"/>
            </a:pPr>
            <a:r>
              <a:rPr lang="en-US" dirty="0">
                <a:sym typeface="Helvetica"/>
              </a:rPr>
              <a:t>KNX Sensors can trigger scenarios.</a:t>
            </a:r>
            <a:endParaRPr lang="tr-TR" dirty="0">
              <a:sym typeface="Helvetica"/>
            </a:endParaRPr>
          </a:p>
          <a:p>
            <a:pPr marL="285750" indent="-285750">
              <a:lnSpc>
                <a:spcPct val="150000"/>
              </a:lnSpc>
              <a:buFont typeface="Arial" panose="020B0604020202020204" pitchFamily="34" charset="0"/>
              <a:buChar char="•"/>
            </a:pPr>
            <a:r>
              <a:rPr lang="en-US" dirty="0">
                <a:sym typeface="Helvetica"/>
              </a:rPr>
              <a:t>Sensors can trigger an alarm.</a:t>
            </a:r>
            <a:endParaRPr lang="tr-TR" dirty="0">
              <a:sym typeface="Helvetica"/>
            </a:endParaRPr>
          </a:p>
        </p:txBody>
      </p:sp>
      <p:sp>
        <p:nvSpPr>
          <p:cNvPr id="10" name="Rectangle 9">
            <a:extLst>
              <a:ext uri="{FF2B5EF4-FFF2-40B4-BE49-F238E27FC236}">
                <a16:creationId xmlns:a16="http://schemas.microsoft.com/office/drawing/2014/main" id="{5622F6C0-067B-451B-A29F-A0482FE84174}"/>
              </a:ext>
            </a:extLst>
          </p:cNvPr>
          <p:cNvSpPr/>
          <p:nvPr/>
        </p:nvSpPr>
        <p:spPr>
          <a:xfrm>
            <a:off x="2628509" y="3353366"/>
            <a:ext cx="2688108" cy="507831"/>
          </a:xfrm>
          <a:prstGeom prst="rect">
            <a:avLst/>
          </a:prstGeom>
        </p:spPr>
        <p:txBody>
          <a:bodyPr wrap="none">
            <a:spAutoFit/>
          </a:bodyPr>
          <a:lstStyle/>
          <a:p>
            <a:pPr marL="285750" indent="-285750">
              <a:lnSpc>
                <a:spcPct val="150000"/>
              </a:lnSpc>
              <a:buFont typeface="Arial" panose="020B0604020202020204" pitchFamily="34" charset="0"/>
              <a:buChar char="•"/>
            </a:pPr>
            <a:r>
              <a:rPr lang="tr-TR" dirty="0">
                <a:sym typeface="Helvetica"/>
              </a:rPr>
              <a:t>KNX </a:t>
            </a:r>
            <a:r>
              <a:rPr lang="tr-TR" dirty="0" err="1">
                <a:sym typeface="Helvetica"/>
              </a:rPr>
              <a:t>Microwave</a:t>
            </a:r>
            <a:r>
              <a:rPr lang="tr-TR" dirty="0">
                <a:sym typeface="Helvetica"/>
              </a:rPr>
              <a:t> Sensor </a:t>
            </a:r>
          </a:p>
        </p:txBody>
      </p:sp>
      <p:sp>
        <p:nvSpPr>
          <p:cNvPr id="11" name="Rectangle 10">
            <a:extLst>
              <a:ext uri="{FF2B5EF4-FFF2-40B4-BE49-F238E27FC236}">
                <a16:creationId xmlns:a16="http://schemas.microsoft.com/office/drawing/2014/main" id="{AAB594FE-E588-43A8-978A-CBD3F8B62048}"/>
              </a:ext>
            </a:extLst>
          </p:cNvPr>
          <p:cNvSpPr/>
          <p:nvPr/>
        </p:nvSpPr>
        <p:spPr>
          <a:xfrm>
            <a:off x="428628" y="2994336"/>
            <a:ext cx="1963871" cy="464871"/>
          </a:xfrm>
          <a:prstGeom prst="rect">
            <a:avLst/>
          </a:prstGeom>
        </p:spPr>
        <p:txBody>
          <a:bodyPr wrap="none">
            <a:spAutoFit/>
          </a:bodyPr>
          <a:lstStyle/>
          <a:p>
            <a:pPr marL="285750" indent="-285750">
              <a:lnSpc>
                <a:spcPct val="150000"/>
              </a:lnSpc>
              <a:buFont typeface="Arial" panose="020B0604020202020204" pitchFamily="34" charset="0"/>
              <a:buChar char="•"/>
            </a:pPr>
            <a:r>
              <a:rPr lang="tr-TR" dirty="0">
                <a:sym typeface="Helvetica"/>
              </a:rPr>
              <a:t>KNX LUX Sensor</a:t>
            </a:r>
          </a:p>
        </p:txBody>
      </p:sp>
      <p:sp>
        <p:nvSpPr>
          <p:cNvPr id="18" name="Metin kutusu 4">
            <a:extLst>
              <a:ext uri="{FF2B5EF4-FFF2-40B4-BE49-F238E27FC236}">
                <a16:creationId xmlns:a16="http://schemas.microsoft.com/office/drawing/2014/main" id="{3F836B08-1349-49AC-89EB-485750A3A2E9}"/>
              </a:ext>
            </a:extLst>
          </p:cNvPr>
          <p:cNvSpPr txBox="1"/>
          <p:nvPr/>
        </p:nvSpPr>
        <p:spPr>
          <a:xfrm>
            <a:off x="7350284" y="3665719"/>
            <a:ext cx="2500043" cy="464871"/>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tr-TR" dirty="0" err="1">
                <a:sym typeface="Helvetica"/>
              </a:rPr>
              <a:t>Water</a:t>
            </a:r>
            <a:r>
              <a:rPr lang="tr-TR" dirty="0">
                <a:sym typeface="Helvetica"/>
              </a:rPr>
              <a:t> </a:t>
            </a:r>
            <a:r>
              <a:rPr lang="tr-TR" dirty="0" err="1">
                <a:sym typeface="Helvetica"/>
              </a:rPr>
              <a:t>Flood</a:t>
            </a:r>
            <a:r>
              <a:rPr lang="tr-TR" dirty="0">
                <a:sym typeface="Helvetica"/>
              </a:rPr>
              <a:t> </a:t>
            </a:r>
            <a:r>
              <a:rPr lang="tr-TR" dirty="0" err="1">
                <a:sym typeface="Helvetica"/>
              </a:rPr>
              <a:t>Detector</a:t>
            </a:r>
            <a:endParaRPr lang="tr-TR" dirty="0">
              <a:sym typeface="Helvetica"/>
            </a:endParaRPr>
          </a:p>
        </p:txBody>
      </p:sp>
    </p:spTree>
    <p:extLst>
      <p:ext uri="{BB962C8B-B14F-4D97-AF65-F5344CB8AC3E}">
        <p14:creationId xmlns:p14="http://schemas.microsoft.com/office/powerpoint/2010/main" val="372396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5" grpId="0"/>
      <p:bldP spid="10" grpId="0"/>
      <p:bldP spid="11"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 6"/>
          <p:cNvGrpSpPr/>
          <p:nvPr/>
        </p:nvGrpSpPr>
        <p:grpSpPr>
          <a:xfrm>
            <a:off x="0" y="1"/>
            <a:ext cx="12191999" cy="722816"/>
            <a:chOff x="0" y="1"/>
            <a:chExt cx="12191999" cy="722816"/>
          </a:xfrm>
        </p:grpSpPr>
        <p:sp>
          <p:nvSpPr>
            <p:cNvPr id="6" name="Dikdörtgen 5"/>
            <p:cNvSpPr/>
            <p:nvPr/>
          </p:nvSpPr>
          <p:spPr>
            <a:xfrm>
              <a:off x="0" y="1"/>
              <a:ext cx="12191999" cy="722816"/>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Helvetica" panose="020B0604020202020204" pitchFamily="34" charset="0"/>
                <a:cs typeface="Helvetica" panose="020B0604020202020204" pitchFamily="34" charset="0"/>
              </a:endParaRP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04" y="196947"/>
              <a:ext cx="2044511" cy="341203"/>
            </a:xfrm>
            <a:prstGeom prst="rect">
              <a:avLst/>
            </a:prstGeom>
          </p:spPr>
        </p:pic>
      </p:grpSp>
      <p:sp>
        <p:nvSpPr>
          <p:cNvPr id="8" name="Dikdörtgen 7"/>
          <p:cNvSpPr/>
          <p:nvPr/>
        </p:nvSpPr>
        <p:spPr>
          <a:xfrm>
            <a:off x="2204824" y="261152"/>
            <a:ext cx="2736647" cy="369332"/>
          </a:xfrm>
          <a:prstGeom prst="rect">
            <a:avLst/>
          </a:prstGeom>
        </p:spPr>
        <p:txBody>
          <a:bodyPr wrap="none">
            <a:spAutoFit/>
          </a:bodyPr>
          <a:lstStyle/>
          <a:p>
            <a:r>
              <a:rPr lang="tr-TR" i="1" dirty="0">
                <a:solidFill>
                  <a:schemeClr val="bg1"/>
                </a:solidFill>
                <a:latin typeface="Helvetica" panose="020B0604020202020204" pitchFamily="34" charset="0"/>
                <a:cs typeface="Helvetica" panose="020B0604020202020204" pitchFamily="34" charset="0"/>
              </a:rPr>
              <a:t>Developer of uniqueness</a:t>
            </a:r>
          </a:p>
        </p:txBody>
      </p:sp>
      <p:sp>
        <p:nvSpPr>
          <p:cNvPr id="2" name="Rectangle 1">
            <a:extLst>
              <a:ext uri="{FF2B5EF4-FFF2-40B4-BE49-F238E27FC236}">
                <a16:creationId xmlns:a16="http://schemas.microsoft.com/office/drawing/2014/main" id="{31F205B1-C831-4E07-8A25-761C40C849FA}"/>
              </a:ext>
            </a:extLst>
          </p:cNvPr>
          <p:cNvSpPr/>
          <p:nvPr/>
        </p:nvSpPr>
        <p:spPr>
          <a:xfrm>
            <a:off x="6797422" y="1759541"/>
            <a:ext cx="4551895" cy="3831818"/>
          </a:xfrm>
          <a:prstGeom prst="rect">
            <a:avLst/>
          </a:prstGeom>
        </p:spPr>
        <p:txBody>
          <a:bodyPr wrap="square">
            <a:spAutoFit/>
          </a:bodyPr>
          <a:lstStyle/>
          <a:p>
            <a:pPr marL="285750" indent="-285750">
              <a:lnSpc>
                <a:spcPct val="150000"/>
              </a:lnSpc>
              <a:buFont typeface="Arial" panose="020B0604020202020204" pitchFamily="34" charset="0"/>
              <a:buChar char="•"/>
            </a:pPr>
            <a:r>
              <a:rPr lang="en-US" dirty="0"/>
              <a:t>ITR500-002, 4 channels each channel has 1.5A capacity dimming.</a:t>
            </a:r>
            <a:endParaRPr lang="tr-TR" dirty="0"/>
          </a:p>
          <a:p>
            <a:pPr marL="285750" indent="-285750">
              <a:lnSpc>
                <a:spcPct val="150000"/>
              </a:lnSpc>
              <a:buFont typeface="Arial" panose="020B0604020202020204" pitchFamily="34" charset="0"/>
              <a:buChar char="•"/>
            </a:pPr>
            <a:r>
              <a:rPr lang="en-US" dirty="0"/>
              <a:t>Leading Edge</a:t>
            </a:r>
            <a:r>
              <a:rPr lang="tr-TR" dirty="0"/>
              <a:t> </a:t>
            </a:r>
            <a:r>
              <a:rPr lang="tr-TR" dirty="0" err="1"/>
              <a:t>or</a:t>
            </a:r>
            <a:r>
              <a:rPr lang="tr-TR" dirty="0"/>
              <a:t> </a:t>
            </a:r>
            <a:r>
              <a:rPr lang="en-US" dirty="0"/>
              <a:t>Trailing Edge can be used for dimming</a:t>
            </a:r>
            <a:r>
              <a:rPr lang="tr-TR" dirty="0"/>
              <a:t>.</a:t>
            </a:r>
          </a:p>
          <a:p>
            <a:pPr marL="285750" indent="-285750">
              <a:lnSpc>
                <a:spcPct val="150000"/>
              </a:lnSpc>
              <a:buFont typeface="Arial" panose="020B0604020202020204" pitchFamily="34" charset="0"/>
              <a:buChar char="•"/>
            </a:pPr>
            <a:r>
              <a:rPr lang="en-US" dirty="0"/>
              <a:t>ITR500-001, Each channel can dimming over ballast with 0-10V method.</a:t>
            </a:r>
            <a:endParaRPr lang="tr-TR" dirty="0"/>
          </a:p>
          <a:p>
            <a:pPr marL="285750" indent="-285750">
              <a:lnSpc>
                <a:spcPct val="150000"/>
              </a:lnSpc>
              <a:buFont typeface="Arial" panose="020B0604020202020204" pitchFamily="34" charset="0"/>
              <a:buChar char="•"/>
            </a:pPr>
            <a:r>
              <a:rPr lang="en-US" dirty="0"/>
              <a:t>For each channel there are 10A current carrying value relays and can also be controlled manually.</a:t>
            </a:r>
            <a:endParaRPr lang="tr-TR" dirty="0">
              <a:sym typeface="Helvetica"/>
            </a:endParaRPr>
          </a:p>
        </p:txBody>
      </p:sp>
      <p:sp>
        <p:nvSpPr>
          <p:cNvPr id="13" name="Rectangle 12">
            <a:extLst>
              <a:ext uri="{FF2B5EF4-FFF2-40B4-BE49-F238E27FC236}">
                <a16:creationId xmlns:a16="http://schemas.microsoft.com/office/drawing/2014/main" id="{86ABD58D-053B-4196-92F5-339D2A32B946}"/>
              </a:ext>
            </a:extLst>
          </p:cNvPr>
          <p:cNvSpPr/>
          <p:nvPr/>
        </p:nvSpPr>
        <p:spPr>
          <a:xfrm>
            <a:off x="6878104" y="1311129"/>
            <a:ext cx="3860800" cy="3565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tr-TR" dirty="0">
                <a:ln w="0"/>
                <a:effectLst>
                  <a:outerShdw blurRad="38100" dist="19050" dir="2700000" algn="tl" rotWithShape="0">
                    <a:schemeClr val="dk1">
                      <a:alpha val="40000"/>
                    </a:schemeClr>
                  </a:outerShdw>
                </a:effectLst>
              </a:rPr>
              <a:t>               INTERRA DIM MODULE  </a:t>
            </a:r>
          </a:p>
        </p:txBody>
      </p:sp>
      <p:sp>
        <p:nvSpPr>
          <p:cNvPr id="16" name="Alt Bilgi Yer Tutucusu 2">
            <a:extLst>
              <a:ext uri="{FF2B5EF4-FFF2-40B4-BE49-F238E27FC236}">
                <a16:creationId xmlns:a16="http://schemas.microsoft.com/office/drawing/2014/main" id="{E1F896E2-0A1A-4DDC-8B55-38DB876A9BA5}"/>
              </a:ext>
            </a:extLst>
          </p:cNvPr>
          <p:cNvSpPr txBox="1">
            <a:spLocks/>
          </p:cNvSpPr>
          <p:nvPr/>
        </p:nvSpPr>
        <p:spPr>
          <a:xfrm>
            <a:off x="4001247" y="6471274"/>
            <a:ext cx="3860800"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a:solidFill>
                  <a:prstClr val="black">
                    <a:tint val="75000"/>
                  </a:prstClr>
                </a:solidFill>
              </a:rPr>
              <a:t>www.interra.com.tr</a:t>
            </a:r>
            <a:endParaRPr lang="tr-TR" dirty="0">
              <a:solidFill>
                <a:prstClr val="black">
                  <a:tint val="75000"/>
                </a:prstClr>
              </a:solidFill>
            </a:endParaRPr>
          </a:p>
        </p:txBody>
      </p:sp>
      <p:pic>
        <p:nvPicPr>
          <p:cNvPr id="9" name="Picture 8" descr="A close up of a device&#10;&#10;Description automatically generated">
            <a:extLst>
              <a:ext uri="{FF2B5EF4-FFF2-40B4-BE49-F238E27FC236}">
                <a16:creationId xmlns:a16="http://schemas.microsoft.com/office/drawing/2014/main" id="{D54AA60A-C659-41D6-848F-FFDA501EE6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462" t="20913" r="11815" b="19117"/>
          <a:stretch/>
        </p:blipFill>
        <p:spPr>
          <a:xfrm>
            <a:off x="972152" y="1854021"/>
            <a:ext cx="3643272" cy="1570844"/>
          </a:xfrm>
          <a:prstGeom prst="rect">
            <a:avLst/>
          </a:prstGeom>
        </p:spPr>
      </p:pic>
      <p:pic>
        <p:nvPicPr>
          <p:cNvPr id="11" name="Picture 10" descr="A close up of a device&#10;&#10;Description automatically generated">
            <a:extLst>
              <a:ext uri="{FF2B5EF4-FFF2-40B4-BE49-F238E27FC236}">
                <a16:creationId xmlns:a16="http://schemas.microsoft.com/office/drawing/2014/main" id="{89D43CEC-042F-449C-84E9-18E45955E5D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133" t="16110" r="13151" b="19850"/>
          <a:stretch/>
        </p:blipFill>
        <p:spPr>
          <a:xfrm>
            <a:off x="1409622" y="4059934"/>
            <a:ext cx="2768332" cy="1776271"/>
          </a:xfrm>
          <a:prstGeom prst="rect">
            <a:avLst/>
          </a:prstGeom>
        </p:spPr>
      </p:pic>
    </p:spTree>
    <p:extLst>
      <p:ext uri="{BB962C8B-B14F-4D97-AF65-F5344CB8AC3E}">
        <p14:creationId xmlns:p14="http://schemas.microsoft.com/office/powerpoint/2010/main" val="214191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 6"/>
          <p:cNvGrpSpPr/>
          <p:nvPr/>
        </p:nvGrpSpPr>
        <p:grpSpPr>
          <a:xfrm>
            <a:off x="0" y="1"/>
            <a:ext cx="12191999" cy="722816"/>
            <a:chOff x="0" y="1"/>
            <a:chExt cx="12191999" cy="722816"/>
          </a:xfrm>
        </p:grpSpPr>
        <p:sp>
          <p:nvSpPr>
            <p:cNvPr id="6" name="Dikdörtgen 5"/>
            <p:cNvSpPr/>
            <p:nvPr/>
          </p:nvSpPr>
          <p:spPr>
            <a:xfrm>
              <a:off x="0" y="1"/>
              <a:ext cx="12191999" cy="722816"/>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Helvetica" panose="020B0604020202020204" pitchFamily="34" charset="0"/>
                <a:cs typeface="Helvetica" panose="020B0604020202020204" pitchFamily="34" charset="0"/>
              </a:endParaRP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04" y="196947"/>
              <a:ext cx="2044511" cy="341203"/>
            </a:xfrm>
            <a:prstGeom prst="rect">
              <a:avLst/>
            </a:prstGeom>
          </p:spPr>
        </p:pic>
      </p:grpSp>
      <p:sp>
        <p:nvSpPr>
          <p:cNvPr id="8" name="Dikdörtgen 7"/>
          <p:cNvSpPr/>
          <p:nvPr/>
        </p:nvSpPr>
        <p:spPr>
          <a:xfrm>
            <a:off x="2204824" y="261152"/>
            <a:ext cx="2736647" cy="369332"/>
          </a:xfrm>
          <a:prstGeom prst="rect">
            <a:avLst/>
          </a:prstGeom>
        </p:spPr>
        <p:txBody>
          <a:bodyPr wrap="none">
            <a:spAutoFit/>
          </a:bodyPr>
          <a:lstStyle/>
          <a:p>
            <a:r>
              <a:rPr lang="tr-TR" i="1" dirty="0">
                <a:solidFill>
                  <a:schemeClr val="bg1"/>
                </a:solidFill>
                <a:latin typeface="Helvetica" panose="020B0604020202020204" pitchFamily="34" charset="0"/>
                <a:cs typeface="Helvetica" panose="020B0604020202020204" pitchFamily="34" charset="0"/>
              </a:rPr>
              <a:t>Developer of uniqueness</a:t>
            </a:r>
          </a:p>
        </p:txBody>
      </p:sp>
      <p:sp>
        <p:nvSpPr>
          <p:cNvPr id="3" name="Alt Bilgi Yer Tutucusu 2">
            <a:extLst>
              <a:ext uri="{FF2B5EF4-FFF2-40B4-BE49-F238E27FC236}">
                <a16:creationId xmlns:a16="http://schemas.microsoft.com/office/drawing/2014/main" id="{099517B1-7FD1-4B5A-8260-1C9393CE34D6}"/>
              </a:ext>
            </a:extLst>
          </p:cNvPr>
          <p:cNvSpPr>
            <a:spLocks noGrp="1"/>
          </p:cNvSpPr>
          <p:nvPr>
            <p:ph type="ftr" sz="quarter" idx="11"/>
          </p:nvPr>
        </p:nvSpPr>
        <p:spPr/>
        <p:txBody>
          <a:bodyPr/>
          <a:lstStyle/>
          <a:p>
            <a:r>
              <a:rPr lang="tr-TR">
                <a:solidFill>
                  <a:prstClr val="black">
                    <a:tint val="75000"/>
                  </a:prstClr>
                </a:solidFill>
              </a:rPr>
              <a:t>www.interra.com.tr</a:t>
            </a:r>
          </a:p>
        </p:txBody>
      </p:sp>
      <p:pic>
        <p:nvPicPr>
          <p:cNvPr id="9" name="Resim 18">
            <a:extLst>
              <a:ext uri="{FF2B5EF4-FFF2-40B4-BE49-F238E27FC236}">
                <a16:creationId xmlns:a16="http://schemas.microsoft.com/office/drawing/2014/main" id="{F7675DBC-C299-4DCB-B01A-98FA01955B51}"/>
              </a:ext>
            </a:extLst>
          </p:cNvPr>
          <p:cNvPicPr>
            <a:picLocks noChangeAspect="1"/>
          </p:cNvPicPr>
          <p:nvPr/>
        </p:nvPicPr>
        <p:blipFill>
          <a:blip r:embed="rId4"/>
          <a:stretch>
            <a:fillRect/>
          </a:stretch>
        </p:blipFill>
        <p:spPr>
          <a:xfrm>
            <a:off x="0" y="787021"/>
            <a:ext cx="5860026" cy="5609339"/>
          </a:xfrm>
          <a:prstGeom prst="rect">
            <a:avLst/>
          </a:prstGeom>
        </p:spPr>
      </p:pic>
      <p:sp>
        <p:nvSpPr>
          <p:cNvPr id="10" name="Content Placeholder 2">
            <a:extLst>
              <a:ext uri="{FF2B5EF4-FFF2-40B4-BE49-F238E27FC236}">
                <a16:creationId xmlns:a16="http://schemas.microsoft.com/office/drawing/2014/main" id="{557495AA-5245-4BBC-85A0-A4464639671D}"/>
              </a:ext>
            </a:extLst>
          </p:cNvPr>
          <p:cNvSpPr>
            <a:spLocks noGrp="1"/>
          </p:cNvSpPr>
          <p:nvPr>
            <p:ph idx="1"/>
          </p:nvPr>
        </p:nvSpPr>
        <p:spPr>
          <a:xfrm>
            <a:off x="6702070" y="1503699"/>
            <a:ext cx="4432876" cy="5035214"/>
          </a:xfrm>
        </p:spPr>
        <p:txBody>
          <a:bodyPr>
            <a:noAutofit/>
          </a:bodyPr>
          <a:lstStyle/>
          <a:p>
            <a:r>
              <a:rPr lang="tr-TR" sz="1800" b="1" spc="300" dirty="0" err="1"/>
              <a:t>Automation</a:t>
            </a:r>
            <a:r>
              <a:rPr lang="tr-TR" sz="1800" b="1" spc="300" dirty="0"/>
              <a:t> Control</a:t>
            </a:r>
          </a:p>
          <a:p>
            <a:endParaRPr lang="tr-TR" sz="1800" b="1" spc="300" dirty="0"/>
          </a:p>
          <a:p>
            <a:r>
              <a:rPr lang="tr-TR" sz="1800" b="1" spc="300" dirty="0" err="1"/>
              <a:t>Consignment</a:t>
            </a:r>
            <a:r>
              <a:rPr lang="tr-TR" sz="1800" b="1" spc="300" dirty="0"/>
              <a:t> Services</a:t>
            </a:r>
          </a:p>
          <a:p>
            <a:pPr marL="0" indent="0">
              <a:buNone/>
            </a:pPr>
            <a:endParaRPr lang="tr-TR" sz="1800" b="1" spc="300" dirty="0"/>
          </a:p>
          <a:p>
            <a:r>
              <a:rPr lang="tr-TR" sz="1800" b="1" spc="300" dirty="0" err="1"/>
              <a:t>Intercom</a:t>
            </a:r>
            <a:endParaRPr lang="tr-TR" sz="1800" b="1" spc="300" dirty="0"/>
          </a:p>
          <a:p>
            <a:endParaRPr lang="tr-TR" sz="1800" b="1" spc="300" dirty="0"/>
          </a:p>
          <a:p>
            <a:r>
              <a:rPr lang="tr-TR" sz="1800" b="1" spc="300" dirty="0"/>
              <a:t>Security, Alarm</a:t>
            </a:r>
          </a:p>
          <a:p>
            <a:pPr marL="0" indent="0">
              <a:buNone/>
            </a:pPr>
            <a:endParaRPr lang="tr-TR" sz="1800" b="1" spc="300" dirty="0"/>
          </a:p>
          <a:p>
            <a:r>
              <a:rPr lang="tr-TR" sz="1800" b="1" spc="300" dirty="0" err="1"/>
              <a:t>Camera</a:t>
            </a:r>
            <a:r>
              <a:rPr lang="tr-TR" sz="1800" b="1" spc="300" dirty="0"/>
              <a:t> </a:t>
            </a:r>
            <a:r>
              <a:rPr lang="tr-TR" sz="1800" b="1" spc="300" dirty="0" err="1"/>
              <a:t>Monitoring</a:t>
            </a:r>
            <a:endParaRPr lang="tr-TR" sz="1800" b="1" spc="300" dirty="0"/>
          </a:p>
          <a:p>
            <a:pPr marL="0" indent="0">
              <a:buNone/>
            </a:pPr>
            <a:endParaRPr lang="tr-TR" sz="1800" b="1" spc="300" dirty="0"/>
          </a:p>
          <a:p>
            <a:r>
              <a:rPr lang="tr-TR" sz="1800" b="1" spc="300" dirty="0"/>
              <a:t>Remote Control</a:t>
            </a:r>
          </a:p>
          <a:p>
            <a:pPr marL="0" indent="0">
              <a:buNone/>
            </a:pPr>
            <a:endParaRPr lang="tr-TR" sz="1800" b="1" spc="300" dirty="0"/>
          </a:p>
          <a:p>
            <a:r>
              <a:rPr lang="tr-TR" sz="1800" b="1" spc="300" dirty="0" err="1"/>
              <a:t>Sample</a:t>
            </a:r>
            <a:r>
              <a:rPr lang="tr-TR" sz="1800" b="1" spc="300" dirty="0"/>
              <a:t> Project </a:t>
            </a:r>
            <a:r>
              <a:rPr lang="tr-TR" sz="1800" b="1" spc="300" dirty="0" err="1"/>
              <a:t>Review</a:t>
            </a:r>
            <a:endParaRPr lang="tr-TR" sz="1800" b="1" spc="300" dirty="0"/>
          </a:p>
          <a:p>
            <a:pPr marL="0" indent="0">
              <a:buNone/>
            </a:pPr>
            <a:endParaRPr lang="tr-TR" sz="1800" b="1" spc="300" dirty="0"/>
          </a:p>
          <a:p>
            <a:r>
              <a:rPr lang="tr-TR" sz="1800" b="1" spc="300" dirty="0" err="1"/>
              <a:t>Products</a:t>
            </a:r>
            <a:endParaRPr lang="tr-TR" sz="1800" b="1" spc="300" dirty="0"/>
          </a:p>
          <a:p>
            <a:pPr marL="0" indent="0">
              <a:buNone/>
            </a:pPr>
            <a:endParaRPr lang="tr-TR" sz="1800" b="1" spc="300" dirty="0"/>
          </a:p>
          <a:p>
            <a:endParaRPr lang="tr-TR" sz="1800" b="1" spc="300" dirty="0"/>
          </a:p>
        </p:txBody>
      </p:sp>
      <p:sp>
        <p:nvSpPr>
          <p:cNvPr id="5" name="Rectangle 4">
            <a:extLst>
              <a:ext uri="{FF2B5EF4-FFF2-40B4-BE49-F238E27FC236}">
                <a16:creationId xmlns:a16="http://schemas.microsoft.com/office/drawing/2014/main" id="{61A3B255-6BC5-4728-ADFF-E2E54D5E5750}"/>
              </a:ext>
            </a:extLst>
          </p:cNvPr>
          <p:cNvSpPr/>
          <p:nvPr/>
        </p:nvSpPr>
        <p:spPr>
          <a:xfrm>
            <a:off x="6702070" y="930695"/>
            <a:ext cx="4432876" cy="36512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tr-TR" b="1" dirty="0"/>
              <a:t>INTERRA RESIDENCE / VILLA SOLUTIONS</a:t>
            </a:r>
          </a:p>
        </p:txBody>
      </p:sp>
    </p:spTree>
    <p:extLst>
      <p:ext uri="{BB962C8B-B14F-4D97-AF65-F5344CB8AC3E}">
        <p14:creationId xmlns:p14="http://schemas.microsoft.com/office/powerpoint/2010/main" val="20419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 6"/>
          <p:cNvGrpSpPr/>
          <p:nvPr/>
        </p:nvGrpSpPr>
        <p:grpSpPr>
          <a:xfrm>
            <a:off x="0" y="1"/>
            <a:ext cx="12191999" cy="722816"/>
            <a:chOff x="0" y="1"/>
            <a:chExt cx="12191999" cy="722816"/>
          </a:xfrm>
        </p:grpSpPr>
        <p:sp>
          <p:nvSpPr>
            <p:cNvPr id="6" name="Dikdörtgen 5"/>
            <p:cNvSpPr/>
            <p:nvPr/>
          </p:nvSpPr>
          <p:spPr>
            <a:xfrm>
              <a:off x="0" y="1"/>
              <a:ext cx="12191999" cy="722816"/>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Helvetica" panose="020B0604020202020204" pitchFamily="34" charset="0"/>
                <a:cs typeface="Helvetica" panose="020B0604020202020204" pitchFamily="34" charset="0"/>
              </a:endParaRP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04" y="196947"/>
              <a:ext cx="2044511" cy="341203"/>
            </a:xfrm>
            <a:prstGeom prst="rect">
              <a:avLst/>
            </a:prstGeom>
          </p:spPr>
        </p:pic>
      </p:grpSp>
      <p:sp>
        <p:nvSpPr>
          <p:cNvPr id="8" name="Dikdörtgen 7"/>
          <p:cNvSpPr/>
          <p:nvPr/>
        </p:nvSpPr>
        <p:spPr>
          <a:xfrm>
            <a:off x="2204824" y="261152"/>
            <a:ext cx="2736647" cy="369332"/>
          </a:xfrm>
          <a:prstGeom prst="rect">
            <a:avLst/>
          </a:prstGeom>
        </p:spPr>
        <p:txBody>
          <a:bodyPr wrap="none">
            <a:spAutoFit/>
          </a:bodyPr>
          <a:lstStyle/>
          <a:p>
            <a:r>
              <a:rPr lang="tr-TR" i="1" dirty="0">
                <a:solidFill>
                  <a:schemeClr val="bg1"/>
                </a:solidFill>
                <a:latin typeface="Helvetica" panose="020B0604020202020204" pitchFamily="34" charset="0"/>
                <a:cs typeface="Helvetica" panose="020B0604020202020204" pitchFamily="34" charset="0"/>
              </a:rPr>
              <a:t>Developer of uniqueness</a:t>
            </a:r>
          </a:p>
        </p:txBody>
      </p:sp>
      <p:sp>
        <p:nvSpPr>
          <p:cNvPr id="2" name="Rectangle 1">
            <a:extLst>
              <a:ext uri="{FF2B5EF4-FFF2-40B4-BE49-F238E27FC236}">
                <a16:creationId xmlns:a16="http://schemas.microsoft.com/office/drawing/2014/main" id="{31F205B1-C831-4E07-8A25-761C40C849FA}"/>
              </a:ext>
            </a:extLst>
          </p:cNvPr>
          <p:cNvSpPr/>
          <p:nvPr/>
        </p:nvSpPr>
        <p:spPr>
          <a:xfrm>
            <a:off x="6778171" y="2054849"/>
            <a:ext cx="4551895" cy="3139321"/>
          </a:xfrm>
          <a:prstGeom prst="rect">
            <a:avLst/>
          </a:prstGeom>
        </p:spPr>
        <p:txBody>
          <a:bodyPr wrap="square">
            <a:spAutoFit/>
          </a:bodyPr>
          <a:lstStyle/>
          <a:p>
            <a:pPr marL="285750" indent="-285750">
              <a:buFont typeface="Arial" panose="020B0604020202020204" pitchFamily="34" charset="0"/>
              <a:buChar char="•"/>
            </a:pPr>
            <a:r>
              <a:rPr lang="en-US" dirty="0"/>
              <a:t>Mitsubishi Electric provides full integration of air conditioning with KNX bus.</a:t>
            </a:r>
            <a:endParaRPr lang="tr-TR" dirty="0"/>
          </a:p>
          <a:p>
            <a:endParaRPr lang="tr-TR" dirty="0"/>
          </a:p>
          <a:p>
            <a:pPr marL="285750" indent="-285750">
              <a:buFont typeface="Arial" panose="020B0604020202020204" pitchFamily="34" charset="0"/>
              <a:buChar char="•"/>
            </a:pPr>
            <a:r>
              <a:rPr lang="en-US" dirty="0"/>
              <a:t>Mitsubishi Electric provides full two-way integration (control and monitoring) between the air conditioning indoor unit and KNX.</a:t>
            </a:r>
            <a:endParaRPr lang="tr-TR" dirty="0"/>
          </a:p>
          <a:p>
            <a:endParaRPr lang="tr-TR" dirty="0"/>
          </a:p>
          <a:p>
            <a:pPr marL="285750" indent="-285750">
              <a:buFont typeface="Arial" panose="020B0604020202020204" pitchFamily="34" charset="0"/>
              <a:buChar char="•"/>
            </a:pPr>
            <a:r>
              <a:rPr lang="en-US" dirty="0"/>
              <a:t>Provides 3 different digital inputs (</a:t>
            </a:r>
            <a:r>
              <a:rPr lang="en-US" dirty="0" err="1"/>
              <a:t>eg</a:t>
            </a:r>
            <a:r>
              <a:rPr lang="en-US" dirty="0"/>
              <a:t> Motion detector, drain pump, push button) to integrate into KNX.</a:t>
            </a:r>
            <a:endParaRPr lang="tr-TR" dirty="0"/>
          </a:p>
        </p:txBody>
      </p:sp>
      <p:sp>
        <p:nvSpPr>
          <p:cNvPr id="13" name="Rectangle 12">
            <a:extLst>
              <a:ext uri="{FF2B5EF4-FFF2-40B4-BE49-F238E27FC236}">
                <a16:creationId xmlns:a16="http://schemas.microsoft.com/office/drawing/2014/main" id="{86ABD58D-053B-4196-92F5-339D2A32B946}"/>
              </a:ext>
            </a:extLst>
          </p:cNvPr>
          <p:cNvSpPr/>
          <p:nvPr/>
        </p:nvSpPr>
        <p:spPr>
          <a:xfrm>
            <a:off x="6548388" y="1370707"/>
            <a:ext cx="4642904" cy="3565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tr-TR" dirty="0">
                <a:ln w="0"/>
                <a:effectLst>
                  <a:outerShdw blurRad="38100" dist="19050" dir="2700000" algn="tl" rotWithShape="0">
                    <a:schemeClr val="dk1">
                      <a:alpha val="40000"/>
                    </a:schemeClr>
                  </a:outerShdw>
                </a:effectLst>
              </a:rPr>
              <a:t>            MITSUBISHI ELECTRIC KNX GATEWAY</a:t>
            </a:r>
          </a:p>
        </p:txBody>
      </p:sp>
      <p:sp>
        <p:nvSpPr>
          <p:cNvPr id="16" name="Alt Bilgi Yer Tutucusu 2">
            <a:extLst>
              <a:ext uri="{FF2B5EF4-FFF2-40B4-BE49-F238E27FC236}">
                <a16:creationId xmlns:a16="http://schemas.microsoft.com/office/drawing/2014/main" id="{E1F896E2-0A1A-4DDC-8B55-38DB876A9BA5}"/>
              </a:ext>
            </a:extLst>
          </p:cNvPr>
          <p:cNvSpPr txBox="1">
            <a:spLocks/>
          </p:cNvSpPr>
          <p:nvPr/>
        </p:nvSpPr>
        <p:spPr>
          <a:xfrm>
            <a:off x="4001247" y="6471274"/>
            <a:ext cx="3860800"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a:solidFill>
                  <a:prstClr val="black">
                    <a:tint val="75000"/>
                  </a:prstClr>
                </a:solidFill>
              </a:rPr>
              <a:t>www.interra.com.tr</a:t>
            </a:r>
            <a:endParaRPr lang="tr-TR" dirty="0">
              <a:solidFill>
                <a:prstClr val="black">
                  <a:tint val="75000"/>
                </a:prstClr>
              </a:solidFill>
            </a:endParaRPr>
          </a:p>
        </p:txBody>
      </p:sp>
      <p:pic>
        <p:nvPicPr>
          <p:cNvPr id="9" name="Picture 8" descr="A picture containing electronics&#10;&#10;Description automatically generated">
            <a:extLst>
              <a:ext uri="{FF2B5EF4-FFF2-40B4-BE49-F238E27FC236}">
                <a16:creationId xmlns:a16="http://schemas.microsoft.com/office/drawing/2014/main" id="{28D969A1-3033-481A-8669-3C6DCD960E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705" t="13970" r="17082" b="13073"/>
          <a:stretch/>
        </p:blipFill>
        <p:spPr>
          <a:xfrm>
            <a:off x="1517928" y="1780137"/>
            <a:ext cx="3251049" cy="3411746"/>
          </a:xfrm>
          <a:prstGeom prst="rect">
            <a:avLst/>
          </a:prstGeom>
        </p:spPr>
      </p:pic>
    </p:spTree>
    <p:extLst>
      <p:ext uri="{BB962C8B-B14F-4D97-AF65-F5344CB8AC3E}">
        <p14:creationId xmlns:p14="http://schemas.microsoft.com/office/powerpoint/2010/main" val="100683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 6"/>
          <p:cNvGrpSpPr/>
          <p:nvPr/>
        </p:nvGrpSpPr>
        <p:grpSpPr>
          <a:xfrm>
            <a:off x="0" y="1"/>
            <a:ext cx="12191999" cy="722816"/>
            <a:chOff x="0" y="1"/>
            <a:chExt cx="12191999" cy="722816"/>
          </a:xfrm>
        </p:grpSpPr>
        <p:sp>
          <p:nvSpPr>
            <p:cNvPr id="6" name="Dikdörtgen 5"/>
            <p:cNvSpPr/>
            <p:nvPr/>
          </p:nvSpPr>
          <p:spPr>
            <a:xfrm>
              <a:off x="0" y="1"/>
              <a:ext cx="12191999" cy="722816"/>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Helvetica" panose="020B0604020202020204" pitchFamily="34" charset="0"/>
                <a:cs typeface="Helvetica" panose="020B0604020202020204" pitchFamily="34" charset="0"/>
              </a:endParaRP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04" y="196947"/>
              <a:ext cx="2044511" cy="341203"/>
            </a:xfrm>
            <a:prstGeom prst="rect">
              <a:avLst/>
            </a:prstGeom>
          </p:spPr>
        </p:pic>
      </p:grpSp>
      <p:sp>
        <p:nvSpPr>
          <p:cNvPr id="8" name="Dikdörtgen 7"/>
          <p:cNvSpPr/>
          <p:nvPr/>
        </p:nvSpPr>
        <p:spPr>
          <a:xfrm>
            <a:off x="2204824" y="261152"/>
            <a:ext cx="2736647" cy="369332"/>
          </a:xfrm>
          <a:prstGeom prst="rect">
            <a:avLst/>
          </a:prstGeom>
        </p:spPr>
        <p:txBody>
          <a:bodyPr wrap="none">
            <a:spAutoFit/>
          </a:bodyPr>
          <a:lstStyle/>
          <a:p>
            <a:r>
              <a:rPr lang="tr-TR" i="1" dirty="0">
                <a:solidFill>
                  <a:schemeClr val="bg1"/>
                </a:solidFill>
                <a:latin typeface="Helvetica" panose="020B0604020202020204" pitchFamily="34" charset="0"/>
                <a:cs typeface="Helvetica" panose="020B0604020202020204" pitchFamily="34" charset="0"/>
              </a:rPr>
              <a:t>Developer of uniqueness</a:t>
            </a:r>
          </a:p>
        </p:txBody>
      </p:sp>
      <p:sp>
        <p:nvSpPr>
          <p:cNvPr id="2" name="Rectangle 1">
            <a:extLst>
              <a:ext uri="{FF2B5EF4-FFF2-40B4-BE49-F238E27FC236}">
                <a16:creationId xmlns:a16="http://schemas.microsoft.com/office/drawing/2014/main" id="{31F205B1-C831-4E07-8A25-761C40C849FA}"/>
              </a:ext>
            </a:extLst>
          </p:cNvPr>
          <p:cNvSpPr/>
          <p:nvPr/>
        </p:nvSpPr>
        <p:spPr>
          <a:xfrm>
            <a:off x="6778171" y="2054849"/>
            <a:ext cx="4551895" cy="2308324"/>
          </a:xfrm>
          <a:prstGeom prst="rect">
            <a:avLst/>
          </a:prstGeom>
        </p:spPr>
        <p:txBody>
          <a:bodyPr wrap="square">
            <a:spAutoFit/>
          </a:bodyPr>
          <a:lstStyle/>
          <a:p>
            <a:pPr marL="285750" indent="-285750">
              <a:buFont typeface="Arial" panose="020B0604020202020204" pitchFamily="34" charset="0"/>
              <a:buChar char="•"/>
            </a:pPr>
            <a:r>
              <a:rPr lang="en-US" dirty="0"/>
              <a:t>It is capable of converting the contact signal to any KNX signal.</a:t>
            </a:r>
            <a:endParaRPr lang="tr-TR" dirty="0"/>
          </a:p>
          <a:p>
            <a:endParaRPr lang="tr-TR" dirty="0"/>
          </a:p>
          <a:p>
            <a:pPr marL="285750" indent="-285750">
              <a:buFont typeface="Wingdings" panose="05000000000000000000" pitchFamily="2" charset="2"/>
              <a:buChar char="Ø"/>
            </a:pPr>
            <a:r>
              <a:rPr lang="tr-TR" dirty="0"/>
              <a:t>2-gang (</a:t>
            </a:r>
            <a:r>
              <a:rPr lang="tr-TR" dirty="0" err="1"/>
              <a:t>channel</a:t>
            </a:r>
            <a:r>
              <a:rPr lang="tr-TR" dirty="0"/>
              <a:t>)</a:t>
            </a:r>
          </a:p>
          <a:p>
            <a:pPr marL="285750" indent="-285750">
              <a:buFont typeface="Wingdings" panose="05000000000000000000" pitchFamily="2" charset="2"/>
              <a:buChar char="Ø"/>
            </a:pPr>
            <a:r>
              <a:rPr lang="tr-TR" dirty="0"/>
              <a:t>4-gang (</a:t>
            </a:r>
            <a:r>
              <a:rPr lang="tr-TR" dirty="0" err="1"/>
              <a:t>channel</a:t>
            </a:r>
            <a:r>
              <a:rPr lang="tr-TR" dirty="0"/>
              <a:t>)</a:t>
            </a:r>
          </a:p>
          <a:p>
            <a:pPr marL="285750" indent="-285750">
              <a:buFont typeface="Wingdings" panose="05000000000000000000" pitchFamily="2" charset="2"/>
              <a:buChar char="Ø"/>
            </a:pPr>
            <a:r>
              <a:rPr lang="tr-TR" dirty="0"/>
              <a:t>6-gang (</a:t>
            </a:r>
            <a:r>
              <a:rPr lang="tr-TR" dirty="0" err="1"/>
              <a:t>channel</a:t>
            </a:r>
            <a:r>
              <a:rPr lang="tr-TR" dirty="0"/>
              <a:t>)</a:t>
            </a:r>
          </a:p>
          <a:p>
            <a:br>
              <a:rPr lang="tr-TR" dirty="0"/>
            </a:br>
            <a:r>
              <a:rPr lang="tr-TR" dirty="0"/>
              <a:t> </a:t>
            </a:r>
          </a:p>
        </p:txBody>
      </p:sp>
      <p:sp>
        <p:nvSpPr>
          <p:cNvPr id="13" name="Rectangle 12">
            <a:extLst>
              <a:ext uri="{FF2B5EF4-FFF2-40B4-BE49-F238E27FC236}">
                <a16:creationId xmlns:a16="http://schemas.microsoft.com/office/drawing/2014/main" id="{86ABD58D-053B-4196-92F5-339D2A32B946}"/>
              </a:ext>
            </a:extLst>
          </p:cNvPr>
          <p:cNvSpPr/>
          <p:nvPr/>
        </p:nvSpPr>
        <p:spPr>
          <a:xfrm>
            <a:off x="6548388" y="1370707"/>
            <a:ext cx="4642904" cy="3565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tr-TR" dirty="0">
                <a:ln w="0"/>
                <a:effectLst>
                  <a:outerShdw blurRad="38100" dist="19050" dir="2700000" algn="tl" rotWithShape="0">
                    <a:schemeClr val="dk1">
                      <a:alpha val="40000"/>
                    </a:schemeClr>
                  </a:outerShdw>
                </a:effectLst>
              </a:rPr>
              <a:t>                    INTERRA PUSH BUTTON</a:t>
            </a:r>
          </a:p>
        </p:txBody>
      </p:sp>
      <p:sp>
        <p:nvSpPr>
          <p:cNvPr id="16" name="Alt Bilgi Yer Tutucusu 2">
            <a:extLst>
              <a:ext uri="{FF2B5EF4-FFF2-40B4-BE49-F238E27FC236}">
                <a16:creationId xmlns:a16="http://schemas.microsoft.com/office/drawing/2014/main" id="{E1F896E2-0A1A-4DDC-8B55-38DB876A9BA5}"/>
              </a:ext>
            </a:extLst>
          </p:cNvPr>
          <p:cNvSpPr txBox="1">
            <a:spLocks/>
          </p:cNvSpPr>
          <p:nvPr/>
        </p:nvSpPr>
        <p:spPr>
          <a:xfrm>
            <a:off x="4001247" y="6471274"/>
            <a:ext cx="3860800"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a:solidFill>
                  <a:prstClr val="black">
                    <a:tint val="75000"/>
                  </a:prstClr>
                </a:solidFill>
              </a:rPr>
              <a:t>www.interra.com.tr</a:t>
            </a:r>
            <a:endParaRPr lang="tr-TR" dirty="0">
              <a:solidFill>
                <a:prstClr val="black">
                  <a:tint val="75000"/>
                </a:prstClr>
              </a:solidFill>
            </a:endParaRPr>
          </a:p>
        </p:txBody>
      </p:sp>
      <p:pic>
        <p:nvPicPr>
          <p:cNvPr id="5" name="Picture 4">
            <a:extLst>
              <a:ext uri="{FF2B5EF4-FFF2-40B4-BE49-F238E27FC236}">
                <a16:creationId xmlns:a16="http://schemas.microsoft.com/office/drawing/2014/main" id="{856C2744-96B0-4477-8947-43D77AA8C3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408" t="7481" r="14985" b="13472"/>
          <a:stretch/>
        </p:blipFill>
        <p:spPr>
          <a:xfrm>
            <a:off x="794435" y="1370707"/>
            <a:ext cx="1758716" cy="1881277"/>
          </a:xfrm>
          <a:prstGeom prst="rect">
            <a:avLst/>
          </a:prstGeom>
        </p:spPr>
      </p:pic>
      <p:pic>
        <p:nvPicPr>
          <p:cNvPr id="11" name="Picture 10">
            <a:extLst>
              <a:ext uri="{FF2B5EF4-FFF2-40B4-BE49-F238E27FC236}">
                <a16:creationId xmlns:a16="http://schemas.microsoft.com/office/drawing/2014/main" id="{3E87D395-728D-4714-B92F-014FBB0C978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024" t="6412" r="15235" b="9984"/>
          <a:stretch/>
        </p:blipFill>
        <p:spPr>
          <a:xfrm>
            <a:off x="3671411" y="2464660"/>
            <a:ext cx="1758717" cy="2042700"/>
          </a:xfrm>
          <a:prstGeom prst="rect">
            <a:avLst/>
          </a:prstGeom>
        </p:spPr>
      </p:pic>
      <p:pic>
        <p:nvPicPr>
          <p:cNvPr id="14" name="Picture 13" descr="A close up of a device&#10;&#10;Description automatically generated">
            <a:extLst>
              <a:ext uri="{FF2B5EF4-FFF2-40B4-BE49-F238E27FC236}">
                <a16:creationId xmlns:a16="http://schemas.microsoft.com/office/drawing/2014/main" id="{8E14CD39-6B06-4F78-843D-B299D5594E1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008" t="12521" r="15505" b="10910"/>
          <a:stretch/>
        </p:blipFill>
        <p:spPr>
          <a:xfrm>
            <a:off x="623074" y="4066857"/>
            <a:ext cx="2101437" cy="2124140"/>
          </a:xfrm>
          <a:prstGeom prst="rect">
            <a:avLst/>
          </a:prstGeom>
        </p:spPr>
      </p:pic>
      <p:sp>
        <p:nvSpPr>
          <p:cNvPr id="3" name="Rectangle 2">
            <a:extLst>
              <a:ext uri="{FF2B5EF4-FFF2-40B4-BE49-F238E27FC236}">
                <a16:creationId xmlns:a16="http://schemas.microsoft.com/office/drawing/2014/main" id="{DDEF3D4C-ECA2-4747-8481-8DF3AA7B758A}"/>
              </a:ext>
            </a:extLst>
          </p:cNvPr>
          <p:cNvSpPr/>
          <p:nvPr/>
        </p:nvSpPr>
        <p:spPr>
          <a:xfrm>
            <a:off x="6778171" y="4133033"/>
            <a:ext cx="4551896" cy="1200329"/>
          </a:xfrm>
          <a:prstGeom prst="rect">
            <a:avLst/>
          </a:prstGeom>
        </p:spPr>
        <p:txBody>
          <a:bodyPr wrap="square">
            <a:spAutoFit/>
          </a:bodyPr>
          <a:lstStyle/>
          <a:p>
            <a:r>
              <a:rPr lang="en-US" dirty="0"/>
              <a:t>The input module is placed in the standard electrical box of the switch or socket. And it helps provide KNX controls over traditional switches.</a:t>
            </a:r>
            <a:endParaRPr lang="tr-TR" dirty="0"/>
          </a:p>
        </p:txBody>
      </p:sp>
    </p:spTree>
    <p:extLst>
      <p:ext uri="{BB962C8B-B14F-4D97-AF65-F5344CB8AC3E}">
        <p14:creationId xmlns:p14="http://schemas.microsoft.com/office/powerpoint/2010/main" val="345579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 6"/>
          <p:cNvGrpSpPr/>
          <p:nvPr/>
        </p:nvGrpSpPr>
        <p:grpSpPr>
          <a:xfrm>
            <a:off x="0" y="1"/>
            <a:ext cx="12191999" cy="722816"/>
            <a:chOff x="0" y="1"/>
            <a:chExt cx="12191999" cy="722816"/>
          </a:xfrm>
        </p:grpSpPr>
        <p:sp>
          <p:nvSpPr>
            <p:cNvPr id="6" name="Dikdörtgen 5"/>
            <p:cNvSpPr/>
            <p:nvPr/>
          </p:nvSpPr>
          <p:spPr>
            <a:xfrm>
              <a:off x="0" y="1"/>
              <a:ext cx="12191999" cy="722816"/>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Helvetica" panose="020B0604020202020204" pitchFamily="34" charset="0"/>
                <a:cs typeface="Helvetica" panose="020B0604020202020204" pitchFamily="34" charset="0"/>
              </a:endParaRP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04" y="196947"/>
              <a:ext cx="2044511" cy="341203"/>
            </a:xfrm>
            <a:prstGeom prst="rect">
              <a:avLst/>
            </a:prstGeom>
          </p:spPr>
        </p:pic>
      </p:grpSp>
      <p:sp>
        <p:nvSpPr>
          <p:cNvPr id="8" name="Dikdörtgen 7"/>
          <p:cNvSpPr/>
          <p:nvPr/>
        </p:nvSpPr>
        <p:spPr>
          <a:xfrm>
            <a:off x="2204824" y="261152"/>
            <a:ext cx="2736647" cy="369332"/>
          </a:xfrm>
          <a:prstGeom prst="rect">
            <a:avLst/>
          </a:prstGeom>
        </p:spPr>
        <p:txBody>
          <a:bodyPr wrap="none">
            <a:spAutoFit/>
          </a:bodyPr>
          <a:lstStyle/>
          <a:p>
            <a:r>
              <a:rPr lang="tr-TR" i="1" dirty="0">
                <a:solidFill>
                  <a:schemeClr val="bg1"/>
                </a:solidFill>
                <a:latin typeface="Helvetica" panose="020B0604020202020204" pitchFamily="34" charset="0"/>
                <a:cs typeface="Helvetica" panose="020B0604020202020204" pitchFamily="34" charset="0"/>
              </a:rPr>
              <a:t>Developer of uniqueness</a:t>
            </a:r>
          </a:p>
        </p:txBody>
      </p:sp>
      <p:sp>
        <p:nvSpPr>
          <p:cNvPr id="2" name="Rectangle 1">
            <a:extLst>
              <a:ext uri="{FF2B5EF4-FFF2-40B4-BE49-F238E27FC236}">
                <a16:creationId xmlns:a16="http://schemas.microsoft.com/office/drawing/2014/main" id="{31F205B1-C831-4E07-8A25-761C40C849FA}"/>
              </a:ext>
            </a:extLst>
          </p:cNvPr>
          <p:cNvSpPr/>
          <p:nvPr/>
        </p:nvSpPr>
        <p:spPr>
          <a:xfrm>
            <a:off x="6778171" y="2054849"/>
            <a:ext cx="4551895" cy="1754326"/>
          </a:xfrm>
          <a:prstGeom prst="rect">
            <a:avLst/>
          </a:prstGeom>
        </p:spPr>
        <p:txBody>
          <a:bodyPr wrap="square">
            <a:spAutoFit/>
          </a:bodyPr>
          <a:lstStyle/>
          <a:p>
            <a:pPr marL="285750" indent="-285750">
              <a:buFont typeface="Wingdings" panose="05000000000000000000" pitchFamily="2" charset="2"/>
              <a:buChar char="Ø"/>
            </a:pPr>
            <a:r>
              <a:rPr lang="tr-TR" dirty="0"/>
              <a:t>KNX IP ROUTER</a:t>
            </a:r>
          </a:p>
          <a:p>
            <a:pPr marL="285750" indent="-285750">
              <a:buFont typeface="Wingdings" panose="05000000000000000000" pitchFamily="2" charset="2"/>
              <a:buChar char="Ø"/>
            </a:pPr>
            <a:endParaRPr lang="tr-TR" dirty="0"/>
          </a:p>
          <a:p>
            <a:pPr marL="285750" indent="-285750">
              <a:buFont typeface="Wingdings" panose="05000000000000000000" pitchFamily="2" charset="2"/>
              <a:buChar char="Ø"/>
            </a:pPr>
            <a:r>
              <a:rPr lang="tr-TR" dirty="0"/>
              <a:t>KNX LINE COUPLER</a:t>
            </a:r>
          </a:p>
          <a:p>
            <a:endParaRPr lang="tr-TR" dirty="0"/>
          </a:p>
          <a:p>
            <a:pPr marL="285750" indent="-285750">
              <a:buFont typeface="Wingdings" panose="05000000000000000000" pitchFamily="2" charset="2"/>
              <a:buChar char="Ø"/>
            </a:pPr>
            <a:r>
              <a:rPr lang="tr-TR" dirty="0"/>
              <a:t>KNX USB INTERFACE</a:t>
            </a:r>
            <a:br>
              <a:rPr lang="tr-TR" dirty="0"/>
            </a:br>
            <a:r>
              <a:rPr lang="tr-TR" dirty="0"/>
              <a:t> </a:t>
            </a:r>
          </a:p>
        </p:txBody>
      </p:sp>
      <p:sp>
        <p:nvSpPr>
          <p:cNvPr id="13" name="Rectangle 12">
            <a:extLst>
              <a:ext uri="{FF2B5EF4-FFF2-40B4-BE49-F238E27FC236}">
                <a16:creationId xmlns:a16="http://schemas.microsoft.com/office/drawing/2014/main" id="{86ABD58D-053B-4196-92F5-339D2A32B946}"/>
              </a:ext>
            </a:extLst>
          </p:cNvPr>
          <p:cNvSpPr/>
          <p:nvPr/>
        </p:nvSpPr>
        <p:spPr>
          <a:xfrm>
            <a:off x="6548388" y="1370707"/>
            <a:ext cx="4642904" cy="3565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tr-TR" dirty="0">
                <a:ln w="0"/>
                <a:effectLst>
                  <a:outerShdw blurRad="38100" dist="19050" dir="2700000" algn="tl" rotWithShape="0">
                    <a:schemeClr val="dk1">
                      <a:alpha val="40000"/>
                    </a:schemeClr>
                  </a:outerShdw>
                </a:effectLst>
              </a:rPr>
              <a:t>               INTERRA SYSTEM COMPONENTS</a:t>
            </a:r>
          </a:p>
        </p:txBody>
      </p:sp>
      <p:sp>
        <p:nvSpPr>
          <p:cNvPr id="16" name="Alt Bilgi Yer Tutucusu 2">
            <a:extLst>
              <a:ext uri="{FF2B5EF4-FFF2-40B4-BE49-F238E27FC236}">
                <a16:creationId xmlns:a16="http://schemas.microsoft.com/office/drawing/2014/main" id="{E1F896E2-0A1A-4DDC-8B55-38DB876A9BA5}"/>
              </a:ext>
            </a:extLst>
          </p:cNvPr>
          <p:cNvSpPr txBox="1">
            <a:spLocks/>
          </p:cNvSpPr>
          <p:nvPr/>
        </p:nvSpPr>
        <p:spPr>
          <a:xfrm>
            <a:off x="4001247" y="6471274"/>
            <a:ext cx="3860800"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a:solidFill>
                  <a:prstClr val="black">
                    <a:tint val="75000"/>
                  </a:prstClr>
                </a:solidFill>
              </a:rPr>
              <a:t>www.interra.com.tr</a:t>
            </a:r>
            <a:endParaRPr lang="tr-TR" dirty="0">
              <a:solidFill>
                <a:prstClr val="black">
                  <a:tint val="75000"/>
                </a:prstClr>
              </a:solidFill>
            </a:endParaRPr>
          </a:p>
        </p:txBody>
      </p:sp>
      <p:pic>
        <p:nvPicPr>
          <p:cNvPr id="9" name="Picture 8">
            <a:extLst>
              <a:ext uri="{FF2B5EF4-FFF2-40B4-BE49-F238E27FC236}">
                <a16:creationId xmlns:a16="http://schemas.microsoft.com/office/drawing/2014/main" id="{C11436ED-EEC3-4204-BCE5-FAB2A5783D5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491" t="15860" r="21876" b="19158"/>
          <a:stretch/>
        </p:blipFill>
        <p:spPr>
          <a:xfrm>
            <a:off x="2267868" y="1154617"/>
            <a:ext cx="1162648" cy="2534266"/>
          </a:xfrm>
          <a:prstGeom prst="rect">
            <a:avLst/>
          </a:prstGeom>
        </p:spPr>
      </p:pic>
      <p:pic>
        <p:nvPicPr>
          <p:cNvPr id="12" name="Picture 11" descr="A close up of a device&#10;&#10;Description automatically generated">
            <a:extLst>
              <a:ext uri="{FF2B5EF4-FFF2-40B4-BE49-F238E27FC236}">
                <a16:creationId xmlns:a16="http://schemas.microsoft.com/office/drawing/2014/main" id="{98E8A3C6-E801-4845-A80D-B76D99EDD0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258" y="3308919"/>
            <a:ext cx="1685566" cy="3162355"/>
          </a:xfrm>
          <a:prstGeom prst="rect">
            <a:avLst/>
          </a:prstGeom>
        </p:spPr>
      </p:pic>
      <p:pic>
        <p:nvPicPr>
          <p:cNvPr id="17" name="Picture 16" descr="A close up of a device&#10;&#10;Description automatically generated">
            <a:extLst>
              <a:ext uri="{FF2B5EF4-FFF2-40B4-BE49-F238E27FC236}">
                <a16:creationId xmlns:a16="http://schemas.microsoft.com/office/drawing/2014/main" id="{9529968D-2D6F-47DB-8136-F5BBDCC075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3517" y="3141634"/>
            <a:ext cx="1938962" cy="3162355"/>
          </a:xfrm>
          <a:prstGeom prst="rect">
            <a:avLst/>
          </a:prstGeom>
        </p:spPr>
      </p:pic>
    </p:spTree>
    <p:extLst>
      <p:ext uri="{BB962C8B-B14F-4D97-AF65-F5344CB8AC3E}">
        <p14:creationId xmlns:p14="http://schemas.microsoft.com/office/powerpoint/2010/main" val="42367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 6"/>
          <p:cNvGrpSpPr/>
          <p:nvPr/>
        </p:nvGrpSpPr>
        <p:grpSpPr>
          <a:xfrm>
            <a:off x="0" y="1"/>
            <a:ext cx="12191999" cy="722816"/>
            <a:chOff x="0" y="1"/>
            <a:chExt cx="12191999" cy="722816"/>
          </a:xfrm>
        </p:grpSpPr>
        <p:sp>
          <p:nvSpPr>
            <p:cNvPr id="6" name="Dikdörtgen 5"/>
            <p:cNvSpPr/>
            <p:nvPr/>
          </p:nvSpPr>
          <p:spPr>
            <a:xfrm>
              <a:off x="0" y="1"/>
              <a:ext cx="12191999" cy="722816"/>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Helvetica" panose="020B0604020202020204" pitchFamily="34" charset="0"/>
                <a:cs typeface="Helvetica" panose="020B0604020202020204" pitchFamily="34" charset="0"/>
              </a:endParaRP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04" y="196947"/>
              <a:ext cx="2044511" cy="341203"/>
            </a:xfrm>
            <a:prstGeom prst="rect">
              <a:avLst/>
            </a:prstGeom>
          </p:spPr>
        </p:pic>
      </p:grpSp>
      <p:sp>
        <p:nvSpPr>
          <p:cNvPr id="8" name="Dikdörtgen 7"/>
          <p:cNvSpPr/>
          <p:nvPr/>
        </p:nvSpPr>
        <p:spPr>
          <a:xfrm>
            <a:off x="2204824" y="261152"/>
            <a:ext cx="2736647" cy="369332"/>
          </a:xfrm>
          <a:prstGeom prst="rect">
            <a:avLst/>
          </a:prstGeom>
        </p:spPr>
        <p:txBody>
          <a:bodyPr wrap="none">
            <a:spAutoFit/>
          </a:bodyPr>
          <a:lstStyle/>
          <a:p>
            <a:r>
              <a:rPr lang="tr-TR" i="1" dirty="0">
                <a:solidFill>
                  <a:schemeClr val="bg1"/>
                </a:solidFill>
                <a:latin typeface="Helvetica" panose="020B0604020202020204" pitchFamily="34" charset="0"/>
                <a:cs typeface="Helvetica" panose="020B0604020202020204" pitchFamily="34" charset="0"/>
              </a:rPr>
              <a:t>Developer of uniqueness</a:t>
            </a:r>
          </a:p>
        </p:txBody>
      </p:sp>
      <p:sp>
        <p:nvSpPr>
          <p:cNvPr id="3" name="Alt Bilgi Yer Tutucusu 2">
            <a:extLst>
              <a:ext uri="{FF2B5EF4-FFF2-40B4-BE49-F238E27FC236}">
                <a16:creationId xmlns:a16="http://schemas.microsoft.com/office/drawing/2014/main" id="{099517B1-7FD1-4B5A-8260-1C9393CE34D6}"/>
              </a:ext>
            </a:extLst>
          </p:cNvPr>
          <p:cNvSpPr>
            <a:spLocks noGrp="1"/>
          </p:cNvSpPr>
          <p:nvPr>
            <p:ph type="ftr" sz="quarter" idx="11"/>
          </p:nvPr>
        </p:nvSpPr>
        <p:spPr/>
        <p:txBody>
          <a:bodyPr/>
          <a:lstStyle/>
          <a:p>
            <a:r>
              <a:rPr lang="tr-TR">
                <a:solidFill>
                  <a:prstClr val="black">
                    <a:tint val="75000"/>
                  </a:prstClr>
                </a:solidFill>
              </a:rPr>
              <a:t>www.interra.com.tr</a:t>
            </a:r>
          </a:p>
        </p:txBody>
      </p:sp>
      <p:pic>
        <p:nvPicPr>
          <p:cNvPr id="10" name="Picture 9">
            <a:extLst>
              <a:ext uri="{FF2B5EF4-FFF2-40B4-BE49-F238E27FC236}">
                <a16:creationId xmlns:a16="http://schemas.microsoft.com/office/drawing/2014/main" id="{BBCBB041-82FE-4CFF-811E-A42F14D15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714"/>
            <a:ext cx="12191999" cy="6862713"/>
          </a:xfrm>
          <a:prstGeom prst="rect">
            <a:avLst/>
          </a:prstGeom>
        </p:spPr>
      </p:pic>
      <p:pic>
        <p:nvPicPr>
          <p:cNvPr id="18" name="Resim 29">
            <a:extLst>
              <a:ext uri="{FF2B5EF4-FFF2-40B4-BE49-F238E27FC236}">
                <a16:creationId xmlns:a16="http://schemas.microsoft.com/office/drawing/2014/main" id="{76C1CDDE-8C76-4B33-ADBC-B18E433E7B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6339" y="5948095"/>
            <a:ext cx="3685720" cy="615100"/>
          </a:xfrm>
          <a:prstGeom prst="rect">
            <a:avLst/>
          </a:prstGeom>
        </p:spPr>
      </p:pic>
      <p:sp>
        <p:nvSpPr>
          <p:cNvPr id="19" name="Metin kutusu 8">
            <a:extLst>
              <a:ext uri="{FF2B5EF4-FFF2-40B4-BE49-F238E27FC236}">
                <a16:creationId xmlns:a16="http://schemas.microsoft.com/office/drawing/2014/main" id="{52F1946B-AF09-4342-8BB6-C04B8D8748B9}"/>
              </a:ext>
            </a:extLst>
          </p:cNvPr>
          <p:cNvSpPr txBox="1"/>
          <p:nvPr/>
        </p:nvSpPr>
        <p:spPr>
          <a:xfrm>
            <a:off x="172804" y="602355"/>
            <a:ext cx="8630239" cy="646331"/>
          </a:xfrm>
          <a:prstGeom prst="rect">
            <a:avLst/>
          </a:prstGeom>
          <a:noFill/>
        </p:spPr>
        <p:txBody>
          <a:bodyPr wrap="square" rtlCol="0">
            <a:sp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3600" dirty="0">
                <a:solidFill>
                  <a:schemeClr val="bg1"/>
                </a:solidFill>
              </a:rPr>
              <a:t>INTERRA RESIDENCE / VILLA SOLUTIONS</a:t>
            </a:r>
          </a:p>
        </p:txBody>
      </p:sp>
    </p:spTree>
    <p:extLst>
      <p:ext uri="{BB962C8B-B14F-4D97-AF65-F5344CB8AC3E}">
        <p14:creationId xmlns:p14="http://schemas.microsoft.com/office/powerpoint/2010/main" val="4155200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8CA1E00-A585-42EC-94FC-5EF19BB75718}"/>
              </a:ext>
            </a:extLst>
          </p:cNvPr>
          <p:cNvSpPr>
            <a:spLocks noGrp="1"/>
          </p:cNvSpPr>
          <p:nvPr>
            <p:ph type="ftr" sz="quarter" idx="11"/>
          </p:nvPr>
        </p:nvSpPr>
        <p:spPr>
          <a:xfrm>
            <a:off x="3980774" y="6473375"/>
            <a:ext cx="3860800" cy="360188"/>
          </a:xfrm>
        </p:spPr>
        <p:txBody>
          <a:bodyPr/>
          <a:lstStyle/>
          <a:p>
            <a:r>
              <a:rPr lang="tr-TR">
                <a:solidFill>
                  <a:prstClr val="black">
                    <a:tint val="75000"/>
                  </a:prstClr>
                </a:solidFill>
              </a:rPr>
              <a:t>www.interra.com.tr</a:t>
            </a:r>
          </a:p>
        </p:txBody>
      </p:sp>
      <p:grpSp>
        <p:nvGrpSpPr>
          <p:cNvPr id="5" name="Grup 6">
            <a:extLst>
              <a:ext uri="{FF2B5EF4-FFF2-40B4-BE49-F238E27FC236}">
                <a16:creationId xmlns:a16="http://schemas.microsoft.com/office/drawing/2014/main" id="{A668768E-50FC-4B63-9837-0607FDEE441C}"/>
              </a:ext>
            </a:extLst>
          </p:cNvPr>
          <p:cNvGrpSpPr/>
          <p:nvPr/>
        </p:nvGrpSpPr>
        <p:grpSpPr>
          <a:xfrm>
            <a:off x="0" y="-468"/>
            <a:ext cx="12191999" cy="722816"/>
            <a:chOff x="0" y="1"/>
            <a:chExt cx="12191999" cy="722816"/>
          </a:xfrm>
        </p:grpSpPr>
        <p:sp>
          <p:nvSpPr>
            <p:cNvPr id="6" name="Dikdörtgen 5">
              <a:extLst>
                <a:ext uri="{FF2B5EF4-FFF2-40B4-BE49-F238E27FC236}">
                  <a16:creationId xmlns:a16="http://schemas.microsoft.com/office/drawing/2014/main" id="{9EE49851-87F1-4B5A-BB86-83D20D3F1DF7}"/>
                </a:ext>
              </a:extLst>
            </p:cNvPr>
            <p:cNvSpPr/>
            <p:nvPr/>
          </p:nvSpPr>
          <p:spPr>
            <a:xfrm>
              <a:off x="0" y="1"/>
              <a:ext cx="12191999" cy="722816"/>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Helvetica" panose="020B0604020202020204" pitchFamily="34" charset="0"/>
                <a:cs typeface="Helvetica" panose="020B0604020202020204" pitchFamily="34" charset="0"/>
              </a:endParaRPr>
            </a:p>
          </p:txBody>
        </p:sp>
        <p:pic>
          <p:nvPicPr>
            <p:cNvPr id="7" name="Resim 3">
              <a:extLst>
                <a:ext uri="{FF2B5EF4-FFF2-40B4-BE49-F238E27FC236}">
                  <a16:creationId xmlns:a16="http://schemas.microsoft.com/office/drawing/2014/main" id="{BA8B5BA5-BCA3-473F-BC5B-056B64B40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04" y="196947"/>
              <a:ext cx="2044511" cy="341203"/>
            </a:xfrm>
            <a:prstGeom prst="rect">
              <a:avLst/>
            </a:prstGeom>
          </p:spPr>
        </p:pic>
      </p:grpSp>
      <p:sp>
        <p:nvSpPr>
          <p:cNvPr id="18" name="Rectangle 17">
            <a:extLst>
              <a:ext uri="{FF2B5EF4-FFF2-40B4-BE49-F238E27FC236}">
                <a16:creationId xmlns:a16="http://schemas.microsoft.com/office/drawing/2014/main" id="{D190879B-D065-4E68-AA16-F916CD586EB2}"/>
              </a:ext>
            </a:extLst>
          </p:cNvPr>
          <p:cNvSpPr/>
          <p:nvPr/>
        </p:nvSpPr>
        <p:spPr>
          <a:xfrm>
            <a:off x="6877016" y="1909786"/>
            <a:ext cx="2750667" cy="2308324"/>
          </a:xfrm>
          <a:prstGeom prst="rect">
            <a:avLst/>
          </a:prstGeom>
          <a:noFill/>
        </p:spPr>
        <p:txBody>
          <a:bodyPr wrap="square" lIns="91440" tIns="45720" rIns="91440" bIns="45720">
            <a:spAutoFit/>
          </a:bodyPr>
          <a:lstStyle/>
          <a:p>
            <a:pPr marL="285750" indent="-285750">
              <a:buFont typeface="Arial" panose="020B0604020202020204" pitchFamily="34" charset="0"/>
              <a:buChar char="•"/>
            </a:pPr>
            <a:r>
              <a:rPr lang="tr-TR" b="1" spc="300" dirty="0" err="1"/>
              <a:t>Scenarios</a:t>
            </a:r>
            <a:endParaRPr lang="tr-TR" b="1" spc="300" dirty="0"/>
          </a:p>
          <a:p>
            <a:pPr marL="285750" indent="-285750">
              <a:buFont typeface="Arial" panose="020B0604020202020204" pitchFamily="34" charset="0"/>
              <a:buChar char="•"/>
            </a:pPr>
            <a:endParaRPr lang="tr-TR" b="1" spc="300" dirty="0"/>
          </a:p>
          <a:p>
            <a:pPr marL="285750" indent="-285750">
              <a:buFont typeface="Arial" panose="020B0604020202020204" pitchFamily="34" charset="0"/>
              <a:buChar char="•"/>
            </a:pPr>
            <a:r>
              <a:rPr lang="tr-TR" b="1" spc="300" dirty="0" err="1"/>
              <a:t>Lighting</a:t>
            </a:r>
            <a:endParaRPr lang="tr-TR" b="1" spc="300" dirty="0"/>
          </a:p>
          <a:p>
            <a:pPr marL="285750" indent="-285750">
              <a:buFont typeface="Arial" panose="020B0604020202020204" pitchFamily="34" charset="0"/>
              <a:buChar char="•"/>
            </a:pPr>
            <a:endParaRPr lang="tr-TR" dirty="0"/>
          </a:p>
          <a:p>
            <a:pPr marL="285750" indent="-285750">
              <a:buFont typeface="Arial" panose="020B0604020202020204" pitchFamily="34" charset="0"/>
              <a:buChar char="•"/>
            </a:pPr>
            <a:r>
              <a:rPr lang="tr-TR" b="1" spc="300" dirty="0" err="1"/>
              <a:t>Shutter-Blinds</a:t>
            </a:r>
            <a:endParaRPr lang="tr-TR" b="1" spc="300" dirty="0"/>
          </a:p>
          <a:p>
            <a:pPr marL="285750" indent="-285750">
              <a:buFont typeface="Arial" panose="020B0604020202020204" pitchFamily="34" charset="0"/>
              <a:buChar char="•"/>
            </a:pPr>
            <a:endParaRPr lang="tr-TR" b="1" spc="300" dirty="0"/>
          </a:p>
          <a:p>
            <a:pPr marL="285750" indent="-285750">
              <a:buFont typeface="Arial" panose="020B0604020202020204" pitchFamily="34" charset="0"/>
              <a:buChar char="•"/>
            </a:pPr>
            <a:r>
              <a:rPr lang="tr-TR" b="1" spc="300" dirty="0" err="1"/>
              <a:t>Air</a:t>
            </a:r>
            <a:r>
              <a:rPr lang="tr-TR" b="1" spc="300" dirty="0"/>
              <a:t> </a:t>
            </a:r>
            <a:r>
              <a:rPr lang="tr-TR" b="1" spc="300" dirty="0" err="1"/>
              <a:t>conditioning</a:t>
            </a:r>
            <a:endParaRPr lang="tr-TR" b="1" spc="300" dirty="0"/>
          </a:p>
          <a:p>
            <a:endParaRPr lang="tr-TR" dirty="0"/>
          </a:p>
        </p:txBody>
      </p:sp>
      <p:pic>
        <p:nvPicPr>
          <p:cNvPr id="3" name="Picture 2" descr="A picture containing person, indoor, holding&#10;&#10;Description automatically generated">
            <a:extLst>
              <a:ext uri="{FF2B5EF4-FFF2-40B4-BE49-F238E27FC236}">
                <a16:creationId xmlns:a16="http://schemas.microsoft.com/office/drawing/2014/main" id="{49D41D29-F09A-4BB1-8F2E-5BFD875107CA}"/>
              </a:ext>
            </a:extLst>
          </p:cNvPr>
          <p:cNvPicPr>
            <a:picLocks noChangeAspect="1"/>
          </p:cNvPicPr>
          <p:nvPr/>
        </p:nvPicPr>
        <p:blipFill rotWithShape="1">
          <a:blip r:embed="rId4">
            <a:extLst>
              <a:ext uri="{28A0092B-C50C-407E-A947-70E740481C1C}">
                <a14:useLocalDpi xmlns:a14="http://schemas.microsoft.com/office/drawing/2010/main" val="0"/>
              </a:ext>
            </a:extLst>
          </a:blip>
          <a:srcRect r="33333" b="10532"/>
          <a:stretch/>
        </p:blipFill>
        <p:spPr>
          <a:xfrm>
            <a:off x="0" y="722348"/>
            <a:ext cx="6096000" cy="6135652"/>
          </a:xfrm>
          <a:prstGeom prst="rect">
            <a:avLst/>
          </a:prstGeom>
        </p:spPr>
      </p:pic>
      <p:sp>
        <p:nvSpPr>
          <p:cNvPr id="20" name="Rectangle 19">
            <a:extLst>
              <a:ext uri="{FF2B5EF4-FFF2-40B4-BE49-F238E27FC236}">
                <a16:creationId xmlns:a16="http://schemas.microsoft.com/office/drawing/2014/main" id="{395C04C9-CED3-4045-82B5-FD169C70E697}"/>
              </a:ext>
            </a:extLst>
          </p:cNvPr>
          <p:cNvSpPr/>
          <p:nvPr/>
        </p:nvSpPr>
        <p:spPr>
          <a:xfrm>
            <a:off x="6877016" y="1272318"/>
            <a:ext cx="4076766" cy="3565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tr-TR" dirty="0">
                <a:ln w="0"/>
                <a:effectLst>
                  <a:outerShdw blurRad="38100" dist="19050" dir="2700000" algn="tl" rotWithShape="0">
                    <a:schemeClr val="dk1">
                      <a:alpha val="40000"/>
                    </a:schemeClr>
                  </a:outerShdw>
                </a:effectLst>
              </a:rPr>
              <a:t>               </a:t>
            </a:r>
            <a:r>
              <a:rPr lang="tr-TR" b="1" dirty="0"/>
              <a:t>AUTMATION CONTROL</a:t>
            </a:r>
          </a:p>
        </p:txBody>
      </p:sp>
    </p:spTree>
    <p:extLst>
      <p:ext uri="{BB962C8B-B14F-4D97-AF65-F5344CB8AC3E}">
        <p14:creationId xmlns:p14="http://schemas.microsoft.com/office/powerpoint/2010/main" val="56429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fade">
                                      <p:cBhvr>
                                        <p:cTn id="15" dur="500"/>
                                        <p:tgtEl>
                                          <p:spTgt spid="1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xEl>
                                              <p:pRg st="2" end="2"/>
                                            </p:txEl>
                                          </p:spTgt>
                                        </p:tgtEl>
                                        <p:attrNameLst>
                                          <p:attrName>style.visibility</p:attrName>
                                        </p:attrNameLst>
                                      </p:cBhvr>
                                      <p:to>
                                        <p:strVal val="visible"/>
                                      </p:to>
                                    </p:set>
                                    <p:animEffect transition="in" filter="fade">
                                      <p:cBhvr>
                                        <p:cTn id="20" dur="500"/>
                                        <p:tgtEl>
                                          <p:spTgt spid="1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xEl>
                                              <p:pRg st="4" end="4"/>
                                            </p:txEl>
                                          </p:spTgt>
                                        </p:tgtEl>
                                        <p:attrNameLst>
                                          <p:attrName>style.visibility</p:attrName>
                                        </p:attrNameLst>
                                      </p:cBhvr>
                                      <p:to>
                                        <p:strVal val="visible"/>
                                      </p:to>
                                    </p:set>
                                    <p:animEffect transition="in" filter="fade">
                                      <p:cBhvr>
                                        <p:cTn id="25" dur="500"/>
                                        <p:tgtEl>
                                          <p:spTgt spid="18">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xEl>
                                              <p:pRg st="6" end="6"/>
                                            </p:txEl>
                                          </p:spTgt>
                                        </p:tgtEl>
                                        <p:attrNameLst>
                                          <p:attrName>style.visibility</p:attrName>
                                        </p:attrNameLst>
                                      </p:cBhvr>
                                      <p:to>
                                        <p:strVal val="visible"/>
                                      </p:to>
                                    </p:set>
                                    <p:animEffect transition="in" filter="fade">
                                      <p:cBhvr>
                                        <p:cTn id="30" dur="500"/>
                                        <p:tgtEl>
                                          <p:spTgt spid="1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up 6">
            <a:extLst>
              <a:ext uri="{FF2B5EF4-FFF2-40B4-BE49-F238E27FC236}">
                <a16:creationId xmlns:a16="http://schemas.microsoft.com/office/drawing/2014/main" id="{A668768E-50FC-4B63-9837-0607FDEE441C}"/>
              </a:ext>
            </a:extLst>
          </p:cNvPr>
          <p:cNvGrpSpPr/>
          <p:nvPr/>
        </p:nvGrpSpPr>
        <p:grpSpPr>
          <a:xfrm>
            <a:off x="0" y="-468"/>
            <a:ext cx="12191999" cy="722816"/>
            <a:chOff x="0" y="1"/>
            <a:chExt cx="12191999" cy="722816"/>
          </a:xfrm>
        </p:grpSpPr>
        <p:sp>
          <p:nvSpPr>
            <p:cNvPr id="6" name="Dikdörtgen 5">
              <a:extLst>
                <a:ext uri="{FF2B5EF4-FFF2-40B4-BE49-F238E27FC236}">
                  <a16:creationId xmlns:a16="http://schemas.microsoft.com/office/drawing/2014/main" id="{9EE49851-87F1-4B5A-BB86-83D20D3F1DF7}"/>
                </a:ext>
              </a:extLst>
            </p:cNvPr>
            <p:cNvSpPr/>
            <p:nvPr/>
          </p:nvSpPr>
          <p:spPr>
            <a:xfrm>
              <a:off x="0" y="1"/>
              <a:ext cx="12191999" cy="722816"/>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Helvetica" panose="020B0604020202020204" pitchFamily="34" charset="0"/>
                <a:cs typeface="Helvetica" panose="020B0604020202020204" pitchFamily="34" charset="0"/>
              </a:endParaRPr>
            </a:p>
          </p:txBody>
        </p:sp>
        <p:pic>
          <p:nvPicPr>
            <p:cNvPr id="7" name="Resim 3">
              <a:extLst>
                <a:ext uri="{FF2B5EF4-FFF2-40B4-BE49-F238E27FC236}">
                  <a16:creationId xmlns:a16="http://schemas.microsoft.com/office/drawing/2014/main" id="{BA8B5BA5-BCA3-473F-BC5B-056B64B40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04" y="196947"/>
              <a:ext cx="2044511" cy="341203"/>
            </a:xfrm>
            <a:prstGeom prst="rect">
              <a:avLst/>
            </a:prstGeom>
          </p:spPr>
        </p:pic>
      </p:grpSp>
      <p:pic>
        <p:nvPicPr>
          <p:cNvPr id="11" name="Picture 10">
            <a:extLst>
              <a:ext uri="{FF2B5EF4-FFF2-40B4-BE49-F238E27FC236}">
                <a16:creationId xmlns:a16="http://schemas.microsoft.com/office/drawing/2014/main" id="{05FBE0E3-6598-4800-A8FE-65E6E1239D43}"/>
              </a:ext>
            </a:extLst>
          </p:cNvPr>
          <p:cNvPicPr>
            <a:picLocks noChangeAspect="1"/>
          </p:cNvPicPr>
          <p:nvPr/>
        </p:nvPicPr>
        <p:blipFill rotWithShape="1">
          <a:blip r:embed="rId4">
            <a:extLst>
              <a:ext uri="{28A0092B-C50C-407E-A947-70E740481C1C}">
                <a14:useLocalDpi xmlns:a14="http://schemas.microsoft.com/office/drawing/2010/main" val="0"/>
              </a:ext>
            </a:extLst>
          </a:blip>
          <a:srcRect l="54532" t="1" r="3081" b="15804"/>
          <a:stretch/>
        </p:blipFill>
        <p:spPr>
          <a:xfrm>
            <a:off x="-1" y="722347"/>
            <a:ext cx="6096001" cy="6128373"/>
          </a:xfrm>
          <a:prstGeom prst="rect">
            <a:avLst/>
          </a:prstGeom>
        </p:spPr>
      </p:pic>
      <p:sp>
        <p:nvSpPr>
          <p:cNvPr id="16" name="Rectangle 15">
            <a:extLst>
              <a:ext uri="{FF2B5EF4-FFF2-40B4-BE49-F238E27FC236}">
                <a16:creationId xmlns:a16="http://schemas.microsoft.com/office/drawing/2014/main" id="{8DF77D2C-049D-432B-B90E-2B8633DA7BE1}"/>
              </a:ext>
            </a:extLst>
          </p:cNvPr>
          <p:cNvSpPr/>
          <p:nvPr/>
        </p:nvSpPr>
        <p:spPr>
          <a:xfrm>
            <a:off x="6824129" y="1905506"/>
            <a:ext cx="4639741" cy="2769989"/>
          </a:xfrm>
          <a:prstGeom prst="rect">
            <a:avLst/>
          </a:prstGeom>
          <a:noFill/>
        </p:spPr>
        <p:txBody>
          <a:bodyPr wrap="square" lIns="91440" tIns="45720" rIns="91440" bIns="45720">
            <a:spAutoFit/>
          </a:bodyPr>
          <a:lstStyle/>
          <a:p>
            <a:r>
              <a:rPr lang="tr-TR" sz="2400" dirty="0" err="1">
                <a:ln w="0"/>
                <a:effectLst>
                  <a:outerShdw blurRad="38100" dist="19050" dir="2700000" algn="tl" rotWithShape="0">
                    <a:schemeClr val="dk1">
                      <a:alpha val="40000"/>
                    </a:schemeClr>
                  </a:outerShdw>
                </a:effectLst>
              </a:rPr>
              <a:t>Scenarios</a:t>
            </a:r>
            <a:endParaRPr lang="tr-TR" sz="2400" dirty="0">
              <a:ln w="0"/>
              <a:effectLst>
                <a:outerShdw blurRad="38100" dist="19050" dir="2700000" algn="tl" rotWithShape="0">
                  <a:schemeClr val="dk1">
                    <a:alpha val="40000"/>
                  </a:schemeClr>
                </a:outerShdw>
              </a:effectLst>
            </a:endParaRPr>
          </a:p>
          <a:p>
            <a:endParaRPr lang="tr-TR" sz="2400" dirty="0">
              <a:ln w="0"/>
              <a:effectLst>
                <a:outerShdw blurRad="38100" dist="19050" dir="2700000" algn="tl" rotWithShape="0">
                  <a:schemeClr val="dk1">
                    <a:alpha val="40000"/>
                  </a:schemeClr>
                </a:outerShdw>
              </a:effectLst>
            </a:endParaRPr>
          </a:p>
          <a:p>
            <a:pPr marL="285750" indent="-285750">
              <a:buFont typeface="Arial" panose="020B0604020202020204" pitchFamily="34" charset="0"/>
              <a:buChar char="•"/>
            </a:pPr>
            <a:r>
              <a:rPr lang="en-US" dirty="0"/>
              <a:t>The comfort of performing multiple controls with a single touch</a:t>
            </a:r>
            <a:endParaRPr lang="tr-TR" dirty="0"/>
          </a:p>
          <a:p>
            <a:endParaRPr lang="tr-TR" dirty="0"/>
          </a:p>
          <a:p>
            <a:pPr marL="285750" indent="-285750">
              <a:buFont typeface="Arial" panose="020B0604020202020204" pitchFamily="34" charset="0"/>
              <a:buChar char="•"/>
            </a:pPr>
            <a:r>
              <a:rPr lang="en-US" dirty="0"/>
              <a:t>Goodbye, welcome, vacation, party, ready-made scenarios</a:t>
            </a:r>
            <a:endParaRPr lang="tr-TR" dirty="0"/>
          </a:p>
          <a:p>
            <a:endParaRPr lang="tr-TR" dirty="0"/>
          </a:p>
          <a:p>
            <a:pPr marL="285750" indent="-285750">
              <a:buFont typeface="Arial" panose="020B0604020202020204" pitchFamily="34" charset="0"/>
              <a:buChar char="•"/>
            </a:pPr>
            <a:r>
              <a:rPr lang="tr-TR" dirty="0"/>
              <a:t>Control of </a:t>
            </a:r>
            <a:r>
              <a:rPr lang="tr-TR" dirty="0" err="1"/>
              <a:t>scenarios</a:t>
            </a:r>
            <a:r>
              <a:rPr lang="tr-TR" dirty="0"/>
              <a:t> </a:t>
            </a:r>
            <a:r>
              <a:rPr lang="tr-TR" dirty="0" err="1"/>
              <a:t>via</a:t>
            </a:r>
            <a:r>
              <a:rPr lang="tr-TR" dirty="0"/>
              <a:t> mobile </a:t>
            </a:r>
            <a:r>
              <a:rPr lang="tr-TR" dirty="0" err="1"/>
              <a:t>devices</a:t>
            </a:r>
            <a:endParaRPr lang="tr-TR" dirty="0"/>
          </a:p>
        </p:txBody>
      </p:sp>
      <p:sp>
        <p:nvSpPr>
          <p:cNvPr id="20" name="Footer Placeholder 3">
            <a:extLst>
              <a:ext uri="{FF2B5EF4-FFF2-40B4-BE49-F238E27FC236}">
                <a16:creationId xmlns:a16="http://schemas.microsoft.com/office/drawing/2014/main" id="{E2D9A64C-A19D-4C98-B341-19CEE53CCB8C}"/>
              </a:ext>
            </a:extLst>
          </p:cNvPr>
          <p:cNvSpPr>
            <a:spLocks noGrp="1"/>
          </p:cNvSpPr>
          <p:nvPr>
            <p:ph type="ftr" sz="quarter" idx="11"/>
          </p:nvPr>
        </p:nvSpPr>
        <p:spPr>
          <a:xfrm>
            <a:off x="3925356" y="6490532"/>
            <a:ext cx="3860800" cy="360188"/>
          </a:xfrm>
        </p:spPr>
        <p:txBody>
          <a:bodyPr/>
          <a:lstStyle/>
          <a:p>
            <a:r>
              <a:rPr lang="tr-TR">
                <a:solidFill>
                  <a:prstClr val="black">
                    <a:tint val="75000"/>
                  </a:prstClr>
                </a:solidFill>
              </a:rPr>
              <a:t>www.interra.com.tr</a:t>
            </a:r>
          </a:p>
        </p:txBody>
      </p:sp>
    </p:spTree>
    <p:extLst>
      <p:ext uri="{BB962C8B-B14F-4D97-AF65-F5344CB8AC3E}">
        <p14:creationId xmlns:p14="http://schemas.microsoft.com/office/powerpoint/2010/main" val="196474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 6">
            <a:extLst>
              <a:ext uri="{FF2B5EF4-FFF2-40B4-BE49-F238E27FC236}">
                <a16:creationId xmlns:a16="http://schemas.microsoft.com/office/drawing/2014/main" id="{A668768E-50FC-4B63-9837-0607FDEE441C}"/>
              </a:ext>
            </a:extLst>
          </p:cNvPr>
          <p:cNvGrpSpPr/>
          <p:nvPr/>
        </p:nvGrpSpPr>
        <p:grpSpPr>
          <a:xfrm>
            <a:off x="0" y="-468"/>
            <a:ext cx="12191999" cy="722816"/>
            <a:chOff x="0" y="1"/>
            <a:chExt cx="12191999" cy="722816"/>
          </a:xfrm>
        </p:grpSpPr>
        <p:sp>
          <p:nvSpPr>
            <p:cNvPr id="6" name="Dikdörtgen 5">
              <a:extLst>
                <a:ext uri="{FF2B5EF4-FFF2-40B4-BE49-F238E27FC236}">
                  <a16:creationId xmlns:a16="http://schemas.microsoft.com/office/drawing/2014/main" id="{9EE49851-87F1-4B5A-BB86-83D20D3F1DF7}"/>
                </a:ext>
              </a:extLst>
            </p:cNvPr>
            <p:cNvSpPr/>
            <p:nvPr/>
          </p:nvSpPr>
          <p:spPr>
            <a:xfrm>
              <a:off x="0" y="1"/>
              <a:ext cx="12191999" cy="722816"/>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Helvetica" panose="020B0604020202020204" pitchFamily="34" charset="0"/>
                <a:cs typeface="Helvetica" panose="020B0604020202020204" pitchFamily="34" charset="0"/>
              </a:endParaRPr>
            </a:p>
          </p:txBody>
        </p:sp>
        <p:pic>
          <p:nvPicPr>
            <p:cNvPr id="7" name="Resim 3">
              <a:extLst>
                <a:ext uri="{FF2B5EF4-FFF2-40B4-BE49-F238E27FC236}">
                  <a16:creationId xmlns:a16="http://schemas.microsoft.com/office/drawing/2014/main" id="{BA8B5BA5-BCA3-473F-BC5B-056B64B40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04" y="196947"/>
              <a:ext cx="2044511" cy="341203"/>
            </a:xfrm>
            <a:prstGeom prst="rect">
              <a:avLst/>
            </a:prstGeom>
          </p:spPr>
        </p:pic>
      </p:grpSp>
      <p:sp>
        <p:nvSpPr>
          <p:cNvPr id="16" name="Rectangle 15">
            <a:extLst>
              <a:ext uri="{FF2B5EF4-FFF2-40B4-BE49-F238E27FC236}">
                <a16:creationId xmlns:a16="http://schemas.microsoft.com/office/drawing/2014/main" id="{8DF77D2C-049D-432B-B90E-2B8633DA7BE1}"/>
              </a:ext>
            </a:extLst>
          </p:cNvPr>
          <p:cNvSpPr/>
          <p:nvPr/>
        </p:nvSpPr>
        <p:spPr>
          <a:xfrm>
            <a:off x="6775334" y="1490007"/>
            <a:ext cx="4565881" cy="4985980"/>
          </a:xfrm>
          <a:prstGeom prst="rect">
            <a:avLst/>
          </a:prstGeom>
          <a:noFill/>
        </p:spPr>
        <p:txBody>
          <a:bodyPr wrap="square" lIns="91440" tIns="45720" rIns="91440" bIns="45720">
            <a:spAutoFit/>
          </a:bodyPr>
          <a:lstStyle/>
          <a:p>
            <a:r>
              <a:rPr lang="tr-TR" sz="2400" dirty="0" err="1">
                <a:ln w="0"/>
                <a:effectLst>
                  <a:outerShdw blurRad="38100" dist="19050" dir="2700000" algn="tl" rotWithShape="0">
                    <a:schemeClr val="dk1">
                      <a:alpha val="40000"/>
                    </a:schemeClr>
                  </a:outerShdw>
                </a:effectLst>
              </a:rPr>
              <a:t>Lighting</a:t>
            </a:r>
            <a:endParaRPr lang="tr-TR" sz="2400" dirty="0">
              <a:ln w="0"/>
              <a:effectLst>
                <a:outerShdw blurRad="38100" dist="19050" dir="2700000" algn="tl" rotWithShape="0">
                  <a:schemeClr val="dk1">
                    <a:alpha val="40000"/>
                  </a:schemeClr>
                </a:outerShdw>
              </a:effectLst>
            </a:endParaRPr>
          </a:p>
          <a:p>
            <a:endParaRPr lang="tr-TR" sz="2400" dirty="0">
              <a:ln w="0"/>
              <a:effectLst>
                <a:outerShdw blurRad="38100" dist="19050" dir="2700000" algn="tl" rotWithShape="0">
                  <a:schemeClr val="dk1">
                    <a:alpha val="40000"/>
                  </a:schemeClr>
                </a:outerShdw>
              </a:effectLst>
            </a:endParaRPr>
          </a:p>
          <a:p>
            <a:pPr marL="285750" indent="-285750">
              <a:buFont typeface="Arial" panose="020B0604020202020204" pitchFamily="34" charset="0"/>
              <a:buChar char="•"/>
            </a:pPr>
            <a:r>
              <a:rPr lang="en-US" dirty="0"/>
              <a:t>Control of illuminations via smart switch, </a:t>
            </a:r>
            <a:r>
              <a:rPr lang="tr-TR" dirty="0" err="1"/>
              <a:t>touch</a:t>
            </a:r>
            <a:r>
              <a:rPr lang="tr-TR" dirty="0"/>
              <a:t> panel</a:t>
            </a:r>
            <a:r>
              <a:rPr lang="en-US" dirty="0"/>
              <a:t> or mobile devices</a:t>
            </a:r>
            <a:endParaRPr lang="tr-TR" dirty="0"/>
          </a:p>
          <a:p>
            <a:endParaRPr lang="tr-TR" dirty="0"/>
          </a:p>
          <a:p>
            <a:pPr marL="285750" indent="-285750">
              <a:buFont typeface="Arial" panose="020B0604020202020204" pitchFamily="34" charset="0"/>
              <a:buChar char="•"/>
            </a:pPr>
            <a:r>
              <a:rPr lang="en-US" dirty="0"/>
              <a:t>Lighting control with conventional switches using button interface</a:t>
            </a:r>
            <a:endParaRPr lang="tr-TR" dirty="0"/>
          </a:p>
          <a:p>
            <a:endParaRPr lang="tr-TR" dirty="0"/>
          </a:p>
          <a:p>
            <a:pPr marL="285750" indent="-285750">
              <a:buFont typeface="Arial" panose="020B0604020202020204" pitchFamily="34" charset="0"/>
              <a:buChar char="•"/>
            </a:pPr>
            <a:r>
              <a:rPr lang="en-US" dirty="0"/>
              <a:t>Light level setting (dimming control) to make</a:t>
            </a:r>
            <a:endParaRPr lang="tr-TR" dirty="0"/>
          </a:p>
          <a:p>
            <a:pPr marL="285750" indent="-285750">
              <a:buFont typeface="Arial" panose="020B0604020202020204" pitchFamily="34" charset="0"/>
              <a:buChar char="•"/>
            </a:pPr>
            <a:endParaRPr lang="tr-TR" dirty="0"/>
          </a:p>
          <a:p>
            <a:pPr marL="285750" indent="-285750">
              <a:buFont typeface="Arial" panose="020B0604020202020204" pitchFamily="34" charset="0"/>
              <a:buChar char="•"/>
            </a:pPr>
            <a:r>
              <a:rPr lang="en-US" dirty="0"/>
              <a:t>Providing lighting control and energy saving with presence detectors</a:t>
            </a:r>
            <a:endParaRPr lang="tr-TR" dirty="0"/>
          </a:p>
          <a:p>
            <a:endParaRPr lang="tr-TR" dirty="0"/>
          </a:p>
          <a:p>
            <a:pPr marL="285750" indent="-285750">
              <a:buFont typeface="Arial" panose="020B0604020202020204" pitchFamily="34" charset="0"/>
              <a:buChar char="•"/>
            </a:pPr>
            <a:r>
              <a:rPr lang="en-US" dirty="0"/>
              <a:t>Lighting is turned on when it is dark with lighting sensor, lighting is turned off when the weather illuminated</a:t>
            </a:r>
            <a:endParaRPr lang="tr-TR" dirty="0"/>
          </a:p>
        </p:txBody>
      </p:sp>
      <p:pic>
        <p:nvPicPr>
          <p:cNvPr id="9" name="Resim 1">
            <a:extLst>
              <a:ext uri="{FF2B5EF4-FFF2-40B4-BE49-F238E27FC236}">
                <a16:creationId xmlns:a16="http://schemas.microsoft.com/office/drawing/2014/main" id="{C0067437-7FDB-49EB-BF24-BD8C4A23B03E}"/>
              </a:ext>
            </a:extLst>
          </p:cNvPr>
          <p:cNvPicPr>
            <a:picLocks noChangeAspect="1"/>
          </p:cNvPicPr>
          <p:nvPr/>
        </p:nvPicPr>
        <p:blipFill rotWithShape="1">
          <a:blip r:embed="rId4">
            <a:extLst>
              <a:ext uri="{28A0092B-C50C-407E-A947-70E740481C1C}">
                <a14:useLocalDpi xmlns:a14="http://schemas.microsoft.com/office/drawing/2010/main" val="0"/>
              </a:ext>
            </a:extLst>
          </a:blip>
          <a:srcRect l="2937" t="18399" r="53001" b="10380"/>
          <a:stretch/>
        </p:blipFill>
        <p:spPr>
          <a:xfrm>
            <a:off x="1" y="721286"/>
            <a:ext cx="6095999" cy="6371179"/>
          </a:xfrm>
          <a:prstGeom prst="rect">
            <a:avLst/>
          </a:prstGeom>
        </p:spPr>
      </p:pic>
      <p:sp>
        <p:nvSpPr>
          <p:cNvPr id="10" name="Footer Placeholder 3">
            <a:extLst>
              <a:ext uri="{FF2B5EF4-FFF2-40B4-BE49-F238E27FC236}">
                <a16:creationId xmlns:a16="http://schemas.microsoft.com/office/drawing/2014/main" id="{C4F8C23B-2476-42C8-B499-CFF95F7E8EA2}"/>
              </a:ext>
            </a:extLst>
          </p:cNvPr>
          <p:cNvSpPr txBox="1">
            <a:spLocks/>
          </p:cNvSpPr>
          <p:nvPr/>
        </p:nvSpPr>
        <p:spPr>
          <a:xfrm>
            <a:off x="4984340" y="6497812"/>
            <a:ext cx="3860800" cy="360188"/>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a:solidFill>
                  <a:prstClr val="black">
                    <a:tint val="75000"/>
                  </a:prstClr>
                </a:solidFill>
              </a:rPr>
              <a:t>www.interra.com.tr</a:t>
            </a:r>
            <a:endParaRPr lang="tr-TR" dirty="0">
              <a:solidFill>
                <a:prstClr val="black">
                  <a:tint val="75000"/>
                </a:prstClr>
              </a:solidFill>
            </a:endParaRPr>
          </a:p>
        </p:txBody>
      </p:sp>
    </p:spTree>
    <p:extLst>
      <p:ext uri="{BB962C8B-B14F-4D97-AF65-F5344CB8AC3E}">
        <p14:creationId xmlns:p14="http://schemas.microsoft.com/office/powerpoint/2010/main" val="3620376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 6">
            <a:extLst>
              <a:ext uri="{FF2B5EF4-FFF2-40B4-BE49-F238E27FC236}">
                <a16:creationId xmlns:a16="http://schemas.microsoft.com/office/drawing/2014/main" id="{A668768E-50FC-4B63-9837-0607FDEE441C}"/>
              </a:ext>
            </a:extLst>
          </p:cNvPr>
          <p:cNvGrpSpPr/>
          <p:nvPr/>
        </p:nvGrpSpPr>
        <p:grpSpPr>
          <a:xfrm>
            <a:off x="0" y="-468"/>
            <a:ext cx="12191999" cy="722816"/>
            <a:chOff x="0" y="1"/>
            <a:chExt cx="12191999" cy="722816"/>
          </a:xfrm>
        </p:grpSpPr>
        <p:sp>
          <p:nvSpPr>
            <p:cNvPr id="6" name="Dikdörtgen 5">
              <a:extLst>
                <a:ext uri="{FF2B5EF4-FFF2-40B4-BE49-F238E27FC236}">
                  <a16:creationId xmlns:a16="http://schemas.microsoft.com/office/drawing/2014/main" id="{9EE49851-87F1-4B5A-BB86-83D20D3F1DF7}"/>
                </a:ext>
              </a:extLst>
            </p:cNvPr>
            <p:cNvSpPr/>
            <p:nvPr/>
          </p:nvSpPr>
          <p:spPr>
            <a:xfrm>
              <a:off x="0" y="1"/>
              <a:ext cx="12191999" cy="722816"/>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Helvetica" panose="020B0604020202020204" pitchFamily="34" charset="0"/>
                <a:cs typeface="Helvetica" panose="020B0604020202020204" pitchFamily="34" charset="0"/>
              </a:endParaRPr>
            </a:p>
          </p:txBody>
        </p:sp>
        <p:pic>
          <p:nvPicPr>
            <p:cNvPr id="7" name="Resim 3">
              <a:extLst>
                <a:ext uri="{FF2B5EF4-FFF2-40B4-BE49-F238E27FC236}">
                  <a16:creationId xmlns:a16="http://schemas.microsoft.com/office/drawing/2014/main" id="{BA8B5BA5-BCA3-473F-BC5B-056B64B40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04" y="196947"/>
              <a:ext cx="2044511" cy="341203"/>
            </a:xfrm>
            <a:prstGeom prst="rect">
              <a:avLst/>
            </a:prstGeom>
          </p:spPr>
        </p:pic>
      </p:grpSp>
      <p:sp>
        <p:nvSpPr>
          <p:cNvPr id="16" name="Rectangle 15">
            <a:extLst>
              <a:ext uri="{FF2B5EF4-FFF2-40B4-BE49-F238E27FC236}">
                <a16:creationId xmlns:a16="http://schemas.microsoft.com/office/drawing/2014/main" id="{8DF77D2C-049D-432B-B90E-2B8633DA7BE1}"/>
              </a:ext>
            </a:extLst>
          </p:cNvPr>
          <p:cNvSpPr/>
          <p:nvPr/>
        </p:nvSpPr>
        <p:spPr>
          <a:xfrm>
            <a:off x="6762340" y="1490007"/>
            <a:ext cx="4565881" cy="3323987"/>
          </a:xfrm>
          <a:prstGeom prst="rect">
            <a:avLst/>
          </a:prstGeom>
          <a:noFill/>
        </p:spPr>
        <p:txBody>
          <a:bodyPr wrap="square" lIns="91440" tIns="45720" rIns="91440" bIns="45720">
            <a:spAutoFit/>
          </a:bodyPr>
          <a:lstStyle/>
          <a:p>
            <a:r>
              <a:rPr lang="tr-TR" sz="2400" dirty="0" err="1">
                <a:ln w="0"/>
                <a:effectLst>
                  <a:outerShdw blurRad="38100" dist="19050" dir="2700000" algn="tl" rotWithShape="0">
                    <a:schemeClr val="dk1">
                      <a:alpha val="40000"/>
                    </a:schemeClr>
                  </a:outerShdw>
                </a:effectLst>
              </a:rPr>
              <a:t>Shutter-Blinds</a:t>
            </a:r>
            <a:endParaRPr lang="tr-TR" sz="2400" dirty="0">
              <a:ln w="0"/>
              <a:effectLst>
                <a:outerShdw blurRad="38100" dist="19050" dir="2700000" algn="tl" rotWithShape="0">
                  <a:schemeClr val="dk1">
                    <a:alpha val="40000"/>
                  </a:schemeClr>
                </a:outerShdw>
              </a:effectLst>
            </a:endParaRPr>
          </a:p>
          <a:p>
            <a:endParaRPr lang="tr-TR" sz="2400" dirty="0">
              <a:ln w="0"/>
              <a:effectLst>
                <a:outerShdw blurRad="38100" dist="19050" dir="2700000" algn="tl" rotWithShape="0">
                  <a:schemeClr val="dk1">
                    <a:alpha val="40000"/>
                  </a:schemeClr>
                </a:outerShdw>
              </a:effectLst>
            </a:endParaRPr>
          </a:p>
          <a:p>
            <a:pPr marL="285750" indent="-285750">
              <a:buFont typeface="Arial" panose="020B0604020202020204" pitchFamily="34" charset="0"/>
              <a:buChar char="•"/>
            </a:pPr>
            <a:r>
              <a:rPr lang="en-US" dirty="0"/>
              <a:t>All types of curtains and blinds control (220 VAC, 24 VDC)</a:t>
            </a:r>
            <a:endParaRPr lang="tr-TR" dirty="0"/>
          </a:p>
          <a:p>
            <a:endParaRPr lang="tr-TR" dirty="0"/>
          </a:p>
          <a:p>
            <a:pPr marL="285750" indent="-285750">
              <a:buFont typeface="Arial" panose="020B0604020202020204" pitchFamily="34" charset="0"/>
              <a:buChar char="•"/>
            </a:pPr>
            <a:r>
              <a:rPr lang="en-US" dirty="0"/>
              <a:t>Control of </a:t>
            </a:r>
            <a:r>
              <a:rPr lang="tr-TR" dirty="0" err="1"/>
              <a:t>shutter</a:t>
            </a:r>
            <a:r>
              <a:rPr lang="en-US" dirty="0"/>
              <a:t> - </a:t>
            </a:r>
            <a:r>
              <a:rPr lang="tr-TR" dirty="0" err="1"/>
              <a:t>blinds</a:t>
            </a:r>
            <a:r>
              <a:rPr lang="en-US" dirty="0"/>
              <a:t> over time or scenarios</a:t>
            </a:r>
            <a:endParaRPr lang="tr-TR" dirty="0"/>
          </a:p>
          <a:p>
            <a:pPr marL="285750" indent="-285750">
              <a:buFont typeface="Arial" panose="020B0604020202020204" pitchFamily="34" charset="0"/>
              <a:buChar char="•"/>
            </a:pPr>
            <a:endParaRPr lang="tr-TR" dirty="0"/>
          </a:p>
          <a:p>
            <a:pPr marL="285750" indent="-285750">
              <a:buFont typeface="Arial" panose="020B0604020202020204" pitchFamily="34" charset="0"/>
              <a:buChar char="•"/>
            </a:pPr>
            <a:r>
              <a:rPr lang="en-US" dirty="0"/>
              <a:t>The position of the s</a:t>
            </a:r>
            <a:r>
              <a:rPr lang="tr-TR" dirty="0" err="1"/>
              <a:t>hutter</a:t>
            </a:r>
            <a:r>
              <a:rPr lang="tr-TR" dirty="0"/>
              <a:t> </a:t>
            </a:r>
            <a:r>
              <a:rPr lang="tr-TR" dirty="0" err="1"/>
              <a:t>blinds</a:t>
            </a:r>
            <a:r>
              <a:rPr lang="en-US" dirty="0"/>
              <a:t> </a:t>
            </a:r>
            <a:r>
              <a:rPr lang="tr-TR" dirty="0" err="1"/>
              <a:t>are</a:t>
            </a:r>
            <a:r>
              <a:rPr lang="en-US" dirty="0"/>
              <a:t> automatically adjusted according to the light level detected by the light sensor</a:t>
            </a:r>
            <a:endParaRPr lang="tr-TR" dirty="0"/>
          </a:p>
        </p:txBody>
      </p:sp>
      <p:sp>
        <p:nvSpPr>
          <p:cNvPr id="10" name="Footer Placeholder 3">
            <a:extLst>
              <a:ext uri="{FF2B5EF4-FFF2-40B4-BE49-F238E27FC236}">
                <a16:creationId xmlns:a16="http://schemas.microsoft.com/office/drawing/2014/main" id="{C4F8C23B-2476-42C8-B499-CFF95F7E8EA2}"/>
              </a:ext>
            </a:extLst>
          </p:cNvPr>
          <p:cNvSpPr txBox="1">
            <a:spLocks/>
          </p:cNvSpPr>
          <p:nvPr/>
        </p:nvSpPr>
        <p:spPr>
          <a:xfrm>
            <a:off x="4984340" y="6497812"/>
            <a:ext cx="3860800" cy="360188"/>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a:solidFill>
                  <a:prstClr val="black">
                    <a:tint val="75000"/>
                  </a:prstClr>
                </a:solidFill>
              </a:rPr>
              <a:t>www.interra.com.tr</a:t>
            </a:r>
            <a:endParaRPr lang="tr-TR" dirty="0">
              <a:solidFill>
                <a:prstClr val="black">
                  <a:tint val="75000"/>
                </a:prstClr>
              </a:solidFill>
            </a:endParaRPr>
          </a:p>
        </p:txBody>
      </p:sp>
      <p:pic>
        <p:nvPicPr>
          <p:cNvPr id="3" name="Picture 2" descr="A view of a living room filled with furniture and a large window&#10;&#10;Description automatically generated">
            <a:extLst>
              <a:ext uri="{FF2B5EF4-FFF2-40B4-BE49-F238E27FC236}">
                <a16:creationId xmlns:a16="http://schemas.microsoft.com/office/drawing/2014/main" id="{9B155054-7327-49BA-8C7D-F9E1DE53292A}"/>
              </a:ext>
            </a:extLst>
          </p:cNvPr>
          <p:cNvPicPr>
            <a:picLocks noChangeAspect="1"/>
          </p:cNvPicPr>
          <p:nvPr/>
        </p:nvPicPr>
        <p:blipFill rotWithShape="1">
          <a:blip r:embed="rId4">
            <a:extLst>
              <a:ext uri="{28A0092B-C50C-407E-A947-70E740481C1C}">
                <a14:useLocalDpi xmlns:a14="http://schemas.microsoft.com/office/drawing/2010/main" val="0"/>
              </a:ext>
            </a:extLst>
          </a:blip>
          <a:srcRect l="17243" r="21408"/>
          <a:stretch/>
        </p:blipFill>
        <p:spPr>
          <a:xfrm>
            <a:off x="73891" y="722348"/>
            <a:ext cx="6022109" cy="6203085"/>
          </a:xfrm>
          <a:prstGeom prst="rect">
            <a:avLst/>
          </a:prstGeom>
        </p:spPr>
      </p:pic>
    </p:spTree>
    <p:extLst>
      <p:ext uri="{BB962C8B-B14F-4D97-AF65-F5344CB8AC3E}">
        <p14:creationId xmlns:p14="http://schemas.microsoft.com/office/powerpoint/2010/main" val="2002368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 6">
            <a:extLst>
              <a:ext uri="{FF2B5EF4-FFF2-40B4-BE49-F238E27FC236}">
                <a16:creationId xmlns:a16="http://schemas.microsoft.com/office/drawing/2014/main" id="{A668768E-50FC-4B63-9837-0607FDEE441C}"/>
              </a:ext>
            </a:extLst>
          </p:cNvPr>
          <p:cNvGrpSpPr/>
          <p:nvPr/>
        </p:nvGrpSpPr>
        <p:grpSpPr>
          <a:xfrm>
            <a:off x="0" y="-468"/>
            <a:ext cx="12191999" cy="722816"/>
            <a:chOff x="0" y="1"/>
            <a:chExt cx="12191999" cy="722816"/>
          </a:xfrm>
        </p:grpSpPr>
        <p:sp>
          <p:nvSpPr>
            <p:cNvPr id="6" name="Dikdörtgen 5">
              <a:extLst>
                <a:ext uri="{FF2B5EF4-FFF2-40B4-BE49-F238E27FC236}">
                  <a16:creationId xmlns:a16="http://schemas.microsoft.com/office/drawing/2014/main" id="{9EE49851-87F1-4B5A-BB86-83D20D3F1DF7}"/>
                </a:ext>
              </a:extLst>
            </p:cNvPr>
            <p:cNvSpPr/>
            <p:nvPr/>
          </p:nvSpPr>
          <p:spPr>
            <a:xfrm>
              <a:off x="0" y="1"/>
              <a:ext cx="12191999" cy="722816"/>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Helvetica" panose="020B0604020202020204" pitchFamily="34" charset="0"/>
                <a:cs typeface="Helvetica" panose="020B0604020202020204" pitchFamily="34" charset="0"/>
              </a:endParaRPr>
            </a:p>
          </p:txBody>
        </p:sp>
        <p:pic>
          <p:nvPicPr>
            <p:cNvPr id="7" name="Resim 3">
              <a:extLst>
                <a:ext uri="{FF2B5EF4-FFF2-40B4-BE49-F238E27FC236}">
                  <a16:creationId xmlns:a16="http://schemas.microsoft.com/office/drawing/2014/main" id="{BA8B5BA5-BCA3-473F-BC5B-056B64B40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04" y="196947"/>
              <a:ext cx="2044511" cy="341203"/>
            </a:xfrm>
            <a:prstGeom prst="rect">
              <a:avLst/>
            </a:prstGeom>
          </p:spPr>
        </p:pic>
      </p:grpSp>
      <p:sp>
        <p:nvSpPr>
          <p:cNvPr id="16" name="Rectangle 15">
            <a:extLst>
              <a:ext uri="{FF2B5EF4-FFF2-40B4-BE49-F238E27FC236}">
                <a16:creationId xmlns:a16="http://schemas.microsoft.com/office/drawing/2014/main" id="{8DF77D2C-049D-432B-B90E-2B8633DA7BE1}"/>
              </a:ext>
            </a:extLst>
          </p:cNvPr>
          <p:cNvSpPr/>
          <p:nvPr/>
        </p:nvSpPr>
        <p:spPr>
          <a:xfrm>
            <a:off x="6705190" y="1248739"/>
            <a:ext cx="4565881" cy="4708981"/>
          </a:xfrm>
          <a:prstGeom prst="rect">
            <a:avLst/>
          </a:prstGeom>
          <a:noFill/>
        </p:spPr>
        <p:txBody>
          <a:bodyPr wrap="square" lIns="91440" tIns="45720" rIns="91440" bIns="45720">
            <a:spAutoFit/>
          </a:bodyPr>
          <a:lstStyle/>
          <a:p>
            <a:r>
              <a:rPr lang="tr-TR" sz="2400" dirty="0" err="1">
                <a:ln w="0"/>
                <a:effectLst>
                  <a:outerShdw blurRad="38100" dist="19050" dir="2700000" algn="tl" rotWithShape="0">
                    <a:schemeClr val="dk1">
                      <a:alpha val="40000"/>
                    </a:schemeClr>
                  </a:outerShdw>
                </a:effectLst>
              </a:rPr>
              <a:t>Air</a:t>
            </a:r>
            <a:r>
              <a:rPr lang="tr-TR" sz="2400" dirty="0">
                <a:ln w="0"/>
                <a:effectLst>
                  <a:outerShdw blurRad="38100" dist="19050" dir="2700000" algn="tl" rotWithShape="0">
                    <a:schemeClr val="dk1">
                      <a:alpha val="40000"/>
                    </a:schemeClr>
                  </a:outerShdw>
                </a:effectLst>
              </a:rPr>
              <a:t> </a:t>
            </a:r>
            <a:r>
              <a:rPr lang="tr-TR" sz="2400" dirty="0" err="1">
                <a:ln w="0"/>
                <a:effectLst>
                  <a:outerShdw blurRad="38100" dist="19050" dir="2700000" algn="tl" rotWithShape="0">
                    <a:schemeClr val="dk1">
                      <a:alpha val="40000"/>
                    </a:schemeClr>
                  </a:outerShdw>
                </a:effectLst>
              </a:rPr>
              <a:t>conditioning</a:t>
            </a:r>
            <a:endParaRPr lang="tr-TR" sz="2400" dirty="0">
              <a:ln w="0"/>
              <a:effectLst>
                <a:outerShdw blurRad="38100" dist="19050" dir="2700000" algn="tl" rotWithShape="0">
                  <a:schemeClr val="dk1">
                    <a:alpha val="40000"/>
                  </a:schemeClr>
                </a:outerShdw>
              </a:effectLst>
            </a:endParaRPr>
          </a:p>
          <a:p>
            <a:endParaRPr lang="tr-TR" sz="2400" dirty="0">
              <a:ln w="0"/>
              <a:effectLst>
                <a:outerShdw blurRad="38100" dist="19050" dir="2700000" algn="tl" rotWithShape="0">
                  <a:schemeClr val="dk1">
                    <a:alpha val="40000"/>
                  </a:schemeClr>
                </a:outerShdw>
              </a:effectLst>
            </a:endParaRPr>
          </a:p>
          <a:p>
            <a:pPr marL="285750" indent="-285750">
              <a:buFont typeface="Arial" panose="020B0604020202020204" pitchFamily="34" charset="0"/>
              <a:buChar char="•"/>
            </a:pPr>
            <a:r>
              <a:rPr lang="en-US" dirty="0"/>
              <a:t>Control of air conditioning, fan-coil, VRF systems</a:t>
            </a:r>
            <a:endParaRPr lang="tr-TR" dirty="0"/>
          </a:p>
          <a:p>
            <a:endParaRPr lang="tr-TR" dirty="0"/>
          </a:p>
          <a:p>
            <a:pPr marL="285750" indent="-285750">
              <a:buFont typeface="Arial" panose="020B0604020202020204" pitchFamily="34" charset="0"/>
              <a:buChar char="•"/>
            </a:pPr>
            <a:r>
              <a:rPr lang="en-US" dirty="0"/>
              <a:t>Control of the temperature of the site and increase the comfort with scenarios</a:t>
            </a:r>
            <a:endParaRPr lang="tr-TR" dirty="0"/>
          </a:p>
          <a:p>
            <a:endParaRPr lang="tr-TR" dirty="0"/>
          </a:p>
          <a:p>
            <a:pPr marL="285750" indent="-285750">
              <a:buFont typeface="Arial" panose="020B0604020202020204" pitchFamily="34" charset="0"/>
              <a:buChar char="•"/>
            </a:pPr>
            <a:r>
              <a:rPr lang="en-US" dirty="0"/>
              <a:t>Integration of air conditioning in building automation</a:t>
            </a:r>
            <a:endParaRPr lang="tr-TR" dirty="0"/>
          </a:p>
          <a:p>
            <a:endParaRPr lang="tr-TR" dirty="0"/>
          </a:p>
          <a:p>
            <a:pPr marL="285750" indent="-285750">
              <a:buFont typeface="Arial" panose="020B0604020202020204" pitchFamily="34" charset="0"/>
              <a:buChar char="•"/>
            </a:pPr>
            <a:r>
              <a:rPr lang="en-US" dirty="0"/>
              <a:t>Energy saving air conditioning structure</a:t>
            </a:r>
            <a:endParaRPr lang="tr-TR" dirty="0"/>
          </a:p>
          <a:p>
            <a:endParaRPr lang="tr-TR" dirty="0"/>
          </a:p>
          <a:p>
            <a:pPr marL="285750" indent="-285750">
              <a:buFont typeface="Arial" panose="020B0604020202020204" pitchFamily="34" charset="0"/>
              <a:buChar char="•"/>
            </a:pPr>
            <a:r>
              <a:rPr lang="en-US" dirty="0"/>
              <a:t>Air conditioning adjustment via thermostat, touch panel and mobile device</a:t>
            </a:r>
            <a:endParaRPr lang="tr-TR" dirty="0"/>
          </a:p>
          <a:p>
            <a:pPr marL="285750" indent="-285750">
              <a:buFont typeface="Arial" panose="020B0604020202020204" pitchFamily="34" charset="0"/>
              <a:buChar char="•"/>
            </a:pPr>
            <a:endParaRPr lang="tr-TR" dirty="0"/>
          </a:p>
        </p:txBody>
      </p:sp>
      <p:sp>
        <p:nvSpPr>
          <p:cNvPr id="10" name="Footer Placeholder 3">
            <a:extLst>
              <a:ext uri="{FF2B5EF4-FFF2-40B4-BE49-F238E27FC236}">
                <a16:creationId xmlns:a16="http://schemas.microsoft.com/office/drawing/2014/main" id="{C4F8C23B-2476-42C8-B499-CFF95F7E8EA2}"/>
              </a:ext>
            </a:extLst>
          </p:cNvPr>
          <p:cNvSpPr txBox="1">
            <a:spLocks/>
          </p:cNvSpPr>
          <p:nvPr/>
        </p:nvSpPr>
        <p:spPr>
          <a:xfrm>
            <a:off x="4984340" y="6497812"/>
            <a:ext cx="3860800" cy="360188"/>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a:solidFill>
                  <a:prstClr val="black">
                    <a:tint val="75000"/>
                  </a:prstClr>
                </a:solidFill>
              </a:rPr>
              <a:t>www.interra.com.tr</a:t>
            </a:r>
            <a:endParaRPr lang="tr-TR" dirty="0">
              <a:solidFill>
                <a:prstClr val="black">
                  <a:tint val="75000"/>
                </a:prstClr>
              </a:solidFill>
            </a:endParaRPr>
          </a:p>
        </p:txBody>
      </p:sp>
      <p:pic>
        <p:nvPicPr>
          <p:cNvPr id="12" name="Picture 11" descr="A bathroom with a large mirror&#10;&#10;Description automatically generated">
            <a:extLst>
              <a:ext uri="{FF2B5EF4-FFF2-40B4-BE49-F238E27FC236}">
                <a16:creationId xmlns:a16="http://schemas.microsoft.com/office/drawing/2014/main" id="{B786658C-2B74-443D-BB11-9A67DB5DF80D}"/>
              </a:ext>
            </a:extLst>
          </p:cNvPr>
          <p:cNvPicPr>
            <a:picLocks noChangeAspect="1"/>
          </p:cNvPicPr>
          <p:nvPr/>
        </p:nvPicPr>
        <p:blipFill rotWithShape="1">
          <a:blip r:embed="rId4">
            <a:extLst>
              <a:ext uri="{28A0092B-C50C-407E-A947-70E740481C1C}">
                <a14:useLocalDpi xmlns:a14="http://schemas.microsoft.com/office/drawing/2010/main" val="0"/>
              </a:ext>
            </a:extLst>
          </a:blip>
          <a:srcRect r="29120" b="-2936"/>
          <a:stretch/>
        </p:blipFill>
        <p:spPr>
          <a:xfrm>
            <a:off x="1" y="722348"/>
            <a:ext cx="6096000" cy="6315761"/>
          </a:xfrm>
          <a:prstGeom prst="rect">
            <a:avLst/>
          </a:prstGeom>
        </p:spPr>
      </p:pic>
    </p:spTree>
    <p:extLst>
      <p:ext uri="{BB962C8B-B14F-4D97-AF65-F5344CB8AC3E}">
        <p14:creationId xmlns:p14="http://schemas.microsoft.com/office/powerpoint/2010/main" val="1441999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 6">
            <a:extLst>
              <a:ext uri="{FF2B5EF4-FFF2-40B4-BE49-F238E27FC236}">
                <a16:creationId xmlns:a16="http://schemas.microsoft.com/office/drawing/2014/main" id="{A668768E-50FC-4B63-9837-0607FDEE441C}"/>
              </a:ext>
            </a:extLst>
          </p:cNvPr>
          <p:cNvGrpSpPr/>
          <p:nvPr/>
        </p:nvGrpSpPr>
        <p:grpSpPr>
          <a:xfrm>
            <a:off x="0" y="-468"/>
            <a:ext cx="12191999" cy="722816"/>
            <a:chOff x="0" y="1"/>
            <a:chExt cx="12191999" cy="722816"/>
          </a:xfrm>
        </p:grpSpPr>
        <p:sp>
          <p:nvSpPr>
            <p:cNvPr id="6" name="Dikdörtgen 5">
              <a:extLst>
                <a:ext uri="{FF2B5EF4-FFF2-40B4-BE49-F238E27FC236}">
                  <a16:creationId xmlns:a16="http://schemas.microsoft.com/office/drawing/2014/main" id="{9EE49851-87F1-4B5A-BB86-83D20D3F1DF7}"/>
                </a:ext>
              </a:extLst>
            </p:cNvPr>
            <p:cNvSpPr/>
            <p:nvPr/>
          </p:nvSpPr>
          <p:spPr>
            <a:xfrm>
              <a:off x="0" y="1"/>
              <a:ext cx="12191999" cy="722816"/>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Helvetica" panose="020B0604020202020204" pitchFamily="34" charset="0"/>
                <a:cs typeface="Helvetica" panose="020B0604020202020204" pitchFamily="34" charset="0"/>
              </a:endParaRPr>
            </a:p>
          </p:txBody>
        </p:sp>
        <p:pic>
          <p:nvPicPr>
            <p:cNvPr id="7" name="Resim 3">
              <a:extLst>
                <a:ext uri="{FF2B5EF4-FFF2-40B4-BE49-F238E27FC236}">
                  <a16:creationId xmlns:a16="http://schemas.microsoft.com/office/drawing/2014/main" id="{BA8B5BA5-BCA3-473F-BC5B-056B64B40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04" y="196947"/>
              <a:ext cx="2044511" cy="341203"/>
            </a:xfrm>
            <a:prstGeom prst="rect">
              <a:avLst/>
            </a:prstGeom>
          </p:spPr>
        </p:pic>
      </p:grpSp>
      <p:sp>
        <p:nvSpPr>
          <p:cNvPr id="8" name="Rectangle 7">
            <a:extLst>
              <a:ext uri="{FF2B5EF4-FFF2-40B4-BE49-F238E27FC236}">
                <a16:creationId xmlns:a16="http://schemas.microsoft.com/office/drawing/2014/main" id="{9B7D1ABC-C31B-4D53-8ED8-523BE91CADD2}"/>
              </a:ext>
            </a:extLst>
          </p:cNvPr>
          <p:cNvSpPr/>
          <p:nvPr/>
        </p:nvSpPr>
        <p:spPr>
          <a:xfrm>
            <a:off x="6778171" y="2014548"/>
            <a:ext cx="4551895" cy="3970318"/>
          </a:xfrm>
          <a:prstGeom prst="rect">
            <a:avLst/>
          </a:prstGeom>
        </p:spPr>
        <p:txBody>
          <a:bodyPr wrap="square">
            <a:spAutoFit/>
          </a:bodyPr>
          <a:lstStyle/>
          <a:p>
            <a:pPr marL="285750" indent="-285750">
              <a:buFont typeface="Arial" panose="020B0604020202020204" pitchFamily="34" charset="0"/>
              <a:buChar char="•"/>
            </a:pPr>
            <a:r>
              <a:rPr lang="en-US" dirty="0"/>
              <a:t>To be able to call the elevator via the panel with newly developed systems</a:t>
            </a:r>
            <a:endParaRPr lang="tr-TR" dirty="0"/>
          </a:p>
          <a:p>
            <a:endParaRPr lang="tr-TR" dirty="0"/>
          </a:p>
          <a:p>
            <a:pPr marL="285750" indent="-285750">
              <a:buFont typeface="Arial" panose="020B0604020202020204" pitchFamily="34" charset="0"/>
              <a:buChar char="•"/>
            </a:pPr>
            <a:r>
              <a:rPr lang="tr-TR" dirty="0"/>
              <a:t>A</a:t>
            </a:r>
            <a:r>
              <a:rPr lang="en-US" dirty="0" err="1"/>
              <a:t>larm</a:t>
            </a:r>
            <a:r>
              <a:rPr lang="en-US" dirty="0"/>
              <a:t> sounding with information from the magnetic contact when the door is forced.</a:t>
            </a:r>
            <a:endParaRPr lang="tr-TR" dirty="0"/>
          </a:p>
          <a:p>
            <a:endParaRPr lang="tr-TR" dirty="0"/>
          </a:p>
          <a:p>
            <a:pPr marL="285750" indent="-285750">
              <a:buFont typeface="Arial" panose="020B0604020202020204" pitchFamily="34" charset="0"/>
              <a:buChar char="•"/>
            </a:pPr>
            <a:r>
              <a:rPr lang="en-US" dirty="0"/>
              <a:t>Switching off the water valves with the output information sent from the panel against the input from the water flood  detector to the panel</a:t>
            </a:r>
            <a:r>
              <a:rPr lang="tr-TR" dirty="0"/>
              <a:t>.</a:t>
            </a:r>
          </a:p>
          <a:p>
            <a:pPr marL="285750" indent="-285750">
              <a:buFont typeface="Arial" panose="020B0604020202020204" pitchFamily="34" charset="0"/>
              <a:buChar char="•"/>
            </a:pPr>
            <a:endParaRPr lang="tr-TR" dirty="0"/>
          </a:p>
          <a:p>
            <a:pPr marL="285750" indent="-285750">
              <a:buFont typeface="Arial" panose="020B0604020202020204" pitchFamily="34" charset="0"/>
              <a:buChar char="•"/>
            </a:pPr>
            <a:r>
              <a:rPr lang="en-US" dirty="0"/>
              <a:t>Alarm sound with motion detected from motion sensors.</a:t>
            </a:r>
            <a:br>
              <a:rPr lang="tr-TR" dirty="0"/>
            </a:br>
            <a:r>
              <a:rPr lang="tr-TR" dirty="0"/>
              <a:t> </a:t>
            </a:r>
          </a:p>
        </p:txBody>
      </p:sp>
      <p:sp>
        <p:nvSpPr>
          <p:cNvPr id="2" name="Rectangle 1">
            <a:extLst>
              <a:ext uri="{FF2B5EF4-FFF2-40B4-BE49-F238E27FC236}">
                <a16:creationId xmlns:a16="http://schemas.microsoft.com/office/drawing/2014/main" id="{1231C315-5FD5-4524-882D-BFBFB315508D}"/>
              </a:ext>
            </a:extLst>
          </p:cNvPr>
          <p:cNvSpPr/>
          <p:nvPr/>
        </p:nvSpPr>
        <p:spPr>
          <a:xfrm>
            <a:off x="6778171" y="1505181"/>
            <a:ext cx="4933274" cy="461665"/>
          </a:xfrm>
          <a:prstGeom prst="rect">
            <a:avLst/>
          </a:prstGeom>
        </p:spPr>
        <p:txBody>
          <a:bodyPr wrap="none">
            <a:spAutoFit/>
          </a:bodyPr>
          <a:lstStyle/>
          <a:p>
            <a:r>
              <a:rPr lang="en-US" sz="2400" dirty="0">
                <a:ln w="0"/>
                <a:effectLst>
                  <a:outerShdw blurRad="38100" dist="19050" dir="2700000" algn="tl" rotWithShape="0">
                    <a:schemeClr val="dk1">
                      <a:alpha val="40000"/>
                    </a:schemeClr>
                  </a:outerShdw>
                </a:effectLst>
              </a:rPr>
              <a:t>Other Features of Automation Control</a:t>
            </a:r>
            <a:endParaRPr lang="tr-TR" sz="2400" dirty="0">
              <a:ln w="0"/>
              <a:effectLst>
                <a:outerShdw blurRad="38100" dist="19050" dir="2700000" algn="tl" rotWithShape="0">
                  <a:schemeClr val="dk1">
                    <a:alpha val="40000"/>
                  </a:schemeClr>
                </a:outerShdw>
              </a:effectLst>
            </a:endParaRPr>
          </a:p>
        </p:txBody>
      </p:sp>
      <p:pic>
        <p:nvPicPr>
          <p:cNvPr id="4" name="Picture 3">
            <a:extLst>
              <a:ext uri="{FF2B5EF4-FFF2-40B4-BE49-F238E27FC236}">
                <a16:creationId xmlns:a16="http://schemas.microsoft.com/office/drawing/2014/main" id="{04CCE082-78B7-4B32-BC97-A3E5EA5D68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22348"/>
            <a:ext cx="6096000" cy="6135652"/>
          </a:xfrm>
          <a:prstGeom prst="rect">
            <a:avLst/>
          </a:prstGeom>
        </p:spPr>
      </p:pic>
      <p:sp>
        <p:nvSpPr>
          <p:cNvPr id="15" name="Footer Placeholder 3">
            <a:extLst>
              <a:ext uri="{FF2B5EF4-FFF2-40B4-BE49-F238E27FC236}">
                <a16:creationId xmlns:a16="http://schemas.microsoft.com/office/drawing/2014/main" id="{81FE12F1-2081-443B-8A52-9E733B8BA672}"/>
              </a:ext>
            </a:extLst>
          </p:cNvPr>
          <p:cNvSpPr txBox="1">
            <a:spLocks/>
          </p:cNvSpPr>
          <p:nvPr/>
        </p:nvSpPr>
        <p:spPr>
          <a:xfrm>
            <a:off x="4165599" y="6468267"/>
            <a:ext cx="3860800" cy="360188"/>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solidFill>
                  <a:prstClr val="black">
                    <a:tint val="75000"/>
                  </a:prstClr>
                </a:solidFill>
              </a:rPr>
              <a:t>www.interra.com.tr</a:t>
            </a:r>
          </a:p>
        </p:txBody>
      </p:sp>
    </p:spTree>
    <p:extLst>
      <p:ext uri="{BB962C8B-B14F-4D97-AF65-F5344CB8AC3E}">
        <p14:creationId xmlns:p14="http://schemas.microsoft.com/office/powerpoint/2010/main" val="301764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is Teması">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1479</TotalTime>
  <Words>1508</Words>
  <Application>Microsoft Office PowerPoint</Application>
  <PresentationFormat>Widescreen</PresentationFormat>
  <Paragraphs>310</Paragraphs>
  <Slides>33</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MS PGothic</vt:lpstr>
      <vt:lpstr>Arial</vt:lpstr>
      <vt:lpstr>Calibri</vt:lpstr>
      <vt:lpstr>Helvetica</vt:lpstr>
      <vt:lpstr>Wingdings</vt:lpstr>
      <vt:lpstr>Ofis Teması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E3003</dc:creator>
  <cp:lastModifiedBy>ossama</cp:lastModifiedBy>
  <cp:revision>79</cp:revision>
  <dcterms:created xsi:type="dcterms:W3CDTF">2019-05-07T08:56:30Z</dcterms:created>
  <dcterms:modified xsi:type="dcterms:W3CDTF">2022-03-21T11:57:41Z</dcterms:modified>
</cp:coreProperties>
</file>